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5" r:id="rId3"/>
    <p:sldId id="257" r:id="rId4"/>
    <p:sldId id="258" r:id="rId5"/>
    <p:sldId id="260" r:id="rId6"/>
    <p:sldId id="261" r:id="rId7"/>
    <p:sldId id="262" r:id="rId8"/>
    <p:sldId id="263" r:id="rId9"/>
    <p:sldId id="271" r:id="rId10"/>
    <p:sldId id="273" r:id="rId11"/>
    <p:sldId id="270" r:id="rId12"/>
    <p:sldId id="264" r:id="rId13"/>
    <p:sldId id="266" r:id="rId14"/>
    <p:sldId id="268" r:id="rId15"/>
    <p:sldId id="269"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F70939-CE97-469D-9932-10A0DD19D468}" type="datetimeFigureOut">
              <a:rPr lang="en-GB" smtClean="0"/>
              <a:t>16/11/2015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30A856-E806-4FA4-BAC0-2F034C1716B1}" type="slidenum">
              <a:rPr lang="en-GB" smtClean="0"/>
              <a:t>‹#›</a:t>
            </a:fld>
            <a:endParaRPr lang="en-GB"/>
          </a:p>
        </p:txBody>
      </p:sp>
    </p:spTree>
    <p:extLst>
      <p:ext uri="{BB962C8B-B14F-4D97-AF65-F5344CB8AC3E}">
        <p14:creationId xmlns:p14="http://schemas.microsoft.com/office/powerpoint/2010/main" val="1550739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F30A856-E806-4FA4-BAC0-2F034C1716B1}" type="slidenum">
              <a:rPr lang="en-GB" smtClean="0"/>
              <a:t>2</a:t>
            </a:fld>
            <a:endParaRPr lang="en-GB"/>
          </a:p>
        </p:txBody>
      </p:sp>
    </p:spTree>
    <p:extLst>
      <p:ext uri="{BB962C8B-B14F-4D97-AF65-F5344CB8AC3E}">
        <p14:creationId xmlns:p14="http://schemas.microsoft.com/office/powerpoint/2010/main" val="3758956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CFAA271-DFA1-4B80-A674-BA1BE32F4039}" type="datetimeFigureOut">
              <a:rPr lang="en-GB" smtClean="0"/>
              <a:t>16/11/2015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ABCC6D-6A5B-4D11-9FEA-018CB8C8843B}" type="slidenum">
              <a:rPr lang="en-GB" smtClean="0"/>
              <a:t>‹#›</a:t>
            </a:fld>
            <a:endParaRPr lang="en-GB"/>
          </a:p>
        </p:txBody>
      </p:sp>
    </p:spTree>
    <p:extLst>
      <p:ext uri="{BB962C8B-B14F-4D97-AF65-F5344CB8AC3E}">
        <p14:creationId xmlns:p14="http://schemas.microsoft.com/office/powerpoint/2010/main" val="453727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CFAA271-DFA1-4B80-A674-BA1BE32F4039}" type="datetimeFigureOut">
              <a:rPr lang="en-GB" smtClean="0"/>
              <a:t>16/11/2015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ABCC6D-6A5B-4D11-9FEA-018CB8C8843B}" type="slidenum">
              <a:rPr lang="en-GB" smtClean="0"/>
              <a:t>‹#›</a:t>
            </a:fld>
            <a:endParaRPr lang="en-GB"/>
          </a:p>
        </p:txBody>
      </p:sp>
    </p:spTree>
    <p:extLst>
      <p:ext uri="{BB962C8B-B14F-4D97-AF65-F5344CB8AC3E}">
        <p14:creationId xmlns:p14="http://schemas.microsoft.com/office/powerpoint/2010/main" val="661243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CFAA271-DFA1-4B80-A674-BA1BE32F4039}" type="datetimeFigureOut">
              <a:rPr lang="en-GB" smtClean="0"/>
              <a:t>16/11/2015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ABCC6D-6A5B-4D11-9FEA-018CB8C8843B}" type="slidenum">
              <a:rPr lang="en-GB" smtClean="0"/>
              <a:t>‹#›</a:t>
            </a:fld>
            <a:endParaRPr lang="en-GB"/>
          </a:p>
        </p:txBody>
      </p:sp>
    </p:spTree>
    <p:extLst>
      <p:ext uri="{BB962C8B-B14F-4D97-AF65-F5344CB8AC3E}">
        <p14:creationId xmlns:p14="http://schemas.microsoft.com/office/powerpoint/2010/main" val="30702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CFAA271-DFA1-4B80-A674-BA1BE32F4039}" type="datetimeFigureOut">
              <a:rPr lang="en-GB" smtClean="0"/>
              <a:t>16/11/2015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ABCC6D-6A5B-4D11-9FEA-018CB8C8843B}" type="slidenum">
              <a:rPr lang="en-GB" smtClean="0"/>
              <a:t>‹#›</a:t>
            </a:fld>
            <a:endParaRPr lang="en-GB"/>
          </a:p>
        </p:txBody>
      </p:sp>
    </p:spTree>
    <p:extLst>
      <p:ext uri="{BB962C8B-B14F-4D97-AF65-F5344CB8AC3E}">
        <p14:creationId xmlns:p14="http://schemas.microsoft.com/office/powerpoint/2010/main" val="3452174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FAA271-DFA1-4B80-A674-BA1BE32F4039}" type="datetimeFigureOut">
              <a:rPr lang="en-GB" smtClean="0"/>
              <a:t>16/11/2015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ABCC6D-6A5B-4D11-9FEA-018CB8C8843B}" type="slidenum">
              <a:rPr lang="en-GB" smtClean="0"/>
              <a:t>‹#›</a:t>
            </a:fld>
            <a:endParaRPr lang="en-GB"/>
          </a:p>
        </p:txBody>
      </p:sp>
    </p:spTree>
    <p:extLst>
      <p:ext uri="{BB962C8B-B14F-4D97-AF65-F5344CB8AC3E}">
        <p14:creationId xmlns:p14="http://schemas.microsoft.com/office/powerpoint/2010/main" val="819750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CFAA271-DFA1-4B80-A674-BA1BE32F4039}" type="datetimeFigureOut">
              <a:rPr lang="en-GB" smtClean="0"/>
              <a:t>16/11/2015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ABCC6D-6A5B-4D11-9FEA-018CB8C8843B}" type="slidenum">
              <a:rPr lang="en-GB" smtClean="0"/>
              <a:t>‹#›</a:t>
            </a:fld>
            <a:endParaRPr lang="en-GB"/>
          </a:p>
        </p:txBody>
      </p:sp>
    </p:spTree>
    <p:extLst>
      <p:ext uri="{BB962C8B-B14F-4D97-AF65-F5344CB8AC3E}">
        <p14:creationId xmlns:p14="http://schemas.microsoft.com/office/powerpoint/2010/main" val="2227021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CFAA271-DFA1-4B80-A674-BA1BE32F4039}" type="datetimeFigureOut">
              <a:rPr lang="en-GB" smtClean="0"/>
              <a:t>16/11/2015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CABCC6D-6A5B-4D11-9FEA-018CB8C8843B}" type="slidenum">
              <a:rPr lang="en-GB" smtClean="0"/>
              <a:t>‹#›</a:t>
            </a:fld>
            <a:endParaRPr lang="en-GB"/>
          </a:p>
        </p:txBody>
      </p:sp>
    </p:spTree>
    <p:extLst>
      <p:ext uri="{BB962C8B-B14F-4D97-AF65-F5344CB8AC3E}">
        <p14:creationId xmlns:p14="http://schemas.microsoft.com/office/powerpoint/2010/main" val="560762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CFAA271-DFA1-4B80-A674-BA1BE32F4039}" type="datetimeFigureOut">
              <a:rPr lang="en-GB" smtClean="0"/>
              <a:t>16/11/2015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CABCC6D-6A5B-4D11-9FEA-018CB8C8843B}" type="slidenum">
              <a:rPr lang="en-GB" smtClean="0"/>
              <a:t>‹#›</a:t>
            </a:fld>
            <a:endParaRPr lang="en-GB"/>
          </a:p>
        </p:txBody>
      </p:sp>
    </p:spTree>
    <p:extLst>
      <p:ext uri="{BB962C8B-B14F-4D97-AF65-F5344CB8AC3E}">
        <p14:creationId xmlns:p14="http://schemas.microsoft.com/office/powerpoint/2010/main" val="1826692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FAA271-DFA1-4B80-A674-BA1BE32F4039}" type="datetimeFigureOut">
              <a:rPr lang="en-GB" smtClean="0"/>
              <a:t>16/11/2015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CABCC6D-6A5B-4D11-9FEA-018CB8C8843B}" type="slidenum">
              <a:rPr lang="en-GB" smtClean="0"/>
              <a:t>‹#›</a:t>
            </a:fld>
            <a:endParaRPr lang="en-GB"/>
          </a:p>
        </p:txBody>
      </p:sp>
    </p:spTree>
    <p:extLst>
      <p:ext uri="{BB962C8B-B14F-4D97-AF65-F5344CB8AC3E}">
        <p14:creationId xmlns:p14="http://schemas.microsoft.com/office/powerpoint/2010/main" val="282335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FAA271-DFA1-4B80-A674-BA1BE32F4039}" type="datetimeFigureOut">
              <a:rPr lang="en-GB" smtClean="0"/>
              <a:t>16/11/2015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ABCC6D-6A5B-4D11-9FEA-018CB8C8843B}" type="slidenum">
              <a:rPr lang="en-GB" smtClean="0"/>
              <a:t>‹#›</a:t>
            </a:fld>
            <a:endParaRPr lang="en-GB"/>
          </a:p>
        </p:txBody>
      </p:sp>
    </p:spTree>
    <p:extLst>
      <p:ext uri="{BB962C8B-B14F-4D97-AF65-F5344CB8AC3E}">
        <p14:creationId xmlns:p14="http://schemas.microsoft.com/office/powerpoint/2010/main" val="3364830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FAA271-DFA1-4B80-A674-BA1BE32F4039}" type="datetimeFigureOut">
              <a:rPr lang="en-GB" smtClean="0"/>
              <a:t>16/11/2015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ABCC6D-6A5B-4D11-9FEA-018CB8C8843B}" type="slidenum">
              <a:rPr lang="en-GB" smtClean="0"/>
              <a:t>‹#›</a:t>
            </a:fld>
            <a:endParaRPr lang="en-GB"/>
          </a:p>
        </p:txBody>
      </p:sp>
    </p:spTree>
    <p:extLst>
      <p:ext uri="{BB962C8B-B14F-4D97-AF65-F5344CB8AC3E}">
        <p14:creationId xmlns:p14="http://schemas.microsoft.com/office/powerpoint/2010/main" val="2721313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FAA271-DFA1-4B80-A674-BA1BE32F4039}" type="datetimeFigureOut">
              <a:rPr lang="en-GB" smtClean="0"/>
              <a:t>16/11/2015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ABCC6D-6A5B-4D11-9FEA-018CB8C8843B}" type="slidenum">
              <a:rPr lang="en-GB" smtClean="0"/>
              <a:t>‹#›</a:t>
            </a:fld>
            <a:endParaRPr lang="en-GB"/>
          </a:p>
        </p:txBody>
      </p:sp>
    </p:spTree>
    <p:extLst>
      <p:ext uri="{BB962C8B-B14F-4D97-AF65-F5344CB8AC3E}">
        <p14:creationId xmlns:p14="http://schemas.microsoft.com/office/powerpoint/2010/main" val="283957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drive.google.com/open?id=0B0zxkZdXB7vUMkU0emRLbm1QSTg"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ngdc.noaa.gov/geomag-web/#declination"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How To Create A Survex File</a:t>
            </a:r>
            <a:endParaRPr lang="en-GB" dirty="0"/>
          </a:p>
        </p:txBody>
      </p:sp>
      <p:sp>
        <p:nvSpPr>
          <p:cNvPr id="3" name="Subtitle 2"/>
          <p:cNvSpPr>
            <a:spLocks noGrp="1"/>
          </p:cNvSpPr>
          <p:nvPr>
            <p:ph type="subTitle" idx="1"/>
          </p:nvPr>
        </p:nvSpPr>
        <p:spPr/>
        <p:txBody>
          <a:bodyPr/>
          <a:lstStyle/>
          <a:p>
            <a:r>
              <a:rPr lang="en-GB" dirty="0" smtClean="0"/>
              <a:t>Brendan Hall</a:t>
            </a:r>
            <a:endParaRPr lang="en-GB" dirty="0"/>
          </a:p>
        </p:txBody>
      </p:sp>
      <p:sp>
        <p:nvSpPr>
          <p:cNvPr id="4" name="TextBox 3"/>
          <p:cNvSpPr txBox="1"/>
          <p:nvPr/>
        </p:nvSpPr>
        <p:spPr>
          <a:xfrm>
            <a:off x="991674" y="5257800"/>
            <a:ext cx="10063076" cy="646331"/>
          </a:xfrm>
          <a:prstGeom prst="rect">
            <a:avLst/>
          </a:prstGeom>
          <a:noFill/>
        </p:spPr>
        <p:txBody>
          <a:bodyPr wrap="none" rtlCol="0">
            <a:spAutoFit/>
          </a:bodyPr>
          <a:lstStyle/>
          <a:p>
            <a:r>
              <a:rPr lang="en-GB" i="1" dirty="0" smtClean="0"/>
              <a:t>Note: This tutorial will require survex and notepad++ to already be installed on your computer, and a basic </a:t>
            </a:r>
          </a:p>
          <a:p>
            <a:r>
              <a:rPr lang="en-GB" i="1" dirty="0" smtClean="0"/>
              <a:t>understanding of Survey data. i.e. compass, </a:t>
            </a:r>
            <a:r>
              <a:rPr lang="en-GB" i="1" dirty="0" err="1"/>
              <a:t>C</a:t>
            </a:r>
            <a:r>
              <a:rPr lang="en-GB" i="1" dirty="0" err="1" smtClean="0"/>
              <a:t>lino</a:t>
            </a:r>
            <a:r>
              <a:rPr lang="en-GB" i="1" dirty="0" smtClean="0"/>
              <a:t>, distance and LRUD readings. </a:t>
            </a:r>
          </a:p>
        </p:txBody>
      </p:sp>
    </p:spTree>
    <p:extLst>
      <p:ext uri="{BB962C8B-B14F-4D97-AF65-F5344CB8AC3E}">
        <p14:creationId xmlns:p14="http://schemas.microsoft.com/office/powerpoint/2010/main" val="19923893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3473" y="160189"/>
            <a:ext cx="4899546"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LRUD’s </a:t>
            </a:r>
            <a:r>
              <a:rPr lang="en-US" sz="3200" dirty="0" smtClean="0">
                <a:ln w="0"/>
                <a:effectLst>
                  <a:outerShdw blurRad="38100" dist="19050" dir="2700000" algn="tl" rotWithShape="0">
                    <a:schemeClr val="dk1">
                      <a:alpha val="40000"/>
                    </a:schemeClr>
                  </a:outerShdw>
                </a:effectLst>
              </a:rPr>
              <a:t>(Up and Down)</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25" name="Rectangle 24"/>
          <p:cNvSpPr/>
          <p:nvPr/>
        </p:nvSpPr>
        <p:spPr>
          <a:xfrm>
            <a:off x="263610" y="1240038"/>
            <a:ext cx="11631077" cy="646331"/>
          </a:xfrm>
          <a:prstGeom prst="rect">
            <a:avLst/>
          </a:prstGeom>
        </p:spPr>
        <p:txBody>
          <a:bodyPr wrap="square">
            <a:spAutoFit/>
          </a:bodyPr>
          <a:lstStyle/>
          <a:p>
            <a:r>
              <a:rPr lang="en-GB" dirty="0" smtClean="0"/>
              <a:t>The up’s and down’s in a survex file are plotted –90</a:t>
            </a:r>
            <a:r>
              <a:rPr lang="en-GB" b="1" dirty="0" smtClean="0"/>
              <a:t>° </a:t>
            </a:r>
            <a:r>
              <a:rPr lang="en-GB" dirty="0" smtClean="0"/>
              <a:t>+90</a:t>
            </a:r>
            <a:r>
              <a:rPr lang="en-GB" b="1" dirty="0" smtClean="0"/>
              <a:t>° </a:t>
            </a:r>
            <a:r>
              <a:rPr lang="en-GB" dirty="0" smtClean="0"/>
              <a:t>(clinometer reading) to each station. So imagine the cave passage is encased inside a bounding box, the Up’s and Downs point at the ceiling and at the floor </a:t>
            </a:r>
            <a:r>
              <a:rPr lang="en-GB" b="1" dirty="0" smtClean="0"/>
              <a:t> </a:t>
            </a:r>
            <a:r>
              <a:rPr lang="en-GB" dirty="0" smtClean="0"/>
              <a:t>  </a:t>
            </a:r>
          </a:p>
        </p:txBody>
      </p:sp>
      <p:sp>
        <p:nvSpPr>
          <p:cNvPr id="7" name="TextBox 6"/>
          <p:cNvSpPr txBox="1"/>
          <p:nvPr/>
        </p:nvSpPr>
        <p:spPr>
          <a:xfrm>
            <a:off x="7415931" y="3125082"/>
            <a:ext cx="2662697" cy="1477328"/>
          </a:xfrm>
          <a:prstGeom prst="rect">
            <a:avLst/>
          </a:prstGeom>
          <a:noFill/>
        </p:spPr>
        <p:txBody>
          <a:bodyPr wrap="square" rtlCol="0">
            <a:spAutoFit/>
          </a:bodyPr>
          <a:lstStyle/>
          <a:p>
            <a:r>
              <a:rPr lang="en-GB" dirty="0" smtClean="0"/>
              <a:t>However doesn’t work very well for pitches as the up readings are difficult to read/look flat in the final 3D file </a:t>
            </a:r>
            <a:endParaRPr lang="en-GB" dirty="0"/>
          </a:p>
        </p:txBody>
      </p:sp>
      <p:sp>
        <p:nvSpPr>
          <p:cNvPr id="6" name="Freeform 5"/>
          <p:cNvSpPr/>
          <p:nvPr/>
        </p:nvSpPr>
        <p:spPr>
          <a:xfrm>
            <a:off x="988540" y="3416576"/>
            <a:ext cx="5148874" cy="2407575"/>
          </a:xfrm>
          <a:custGeom>
            <a:avLst/>
            <a:gdLst>
              <a:gd name="connsiteX0" fmla="*/ 0 w 6516220"/>
              <a:gd name="connsiteY0" fmla="*/ 3723503 h 3731741"/>
              <a:gd name="connsiteX1" fmla="*/ 148281 w 6516220"/>
              <a:gd name="connsiteY1" fmla="*/ 3707027 h 3731741"/>
              <a:gd name="connsiteX2" fmla="*/ 238897 w 6516220"/>
              <a:gd name="connsiteY2" fmla="*/ 3698789 h 3731741"/>
              <a:gd name="connsiteX3" fmla="*/ 288324 w 6516220"/>
              <a:gd name="connsiteY3" fmla="*/ 3690551 h 3731741"/>
              <a:gd name="connsiteX4" fmla="*/ 387178 w 6516220"/>
              <a:gd name="connsiteY4" fmla="*/ 3682314 h 3731741"/>
              <a:gd name="connsiteX5" fmla="*/ 535459 w 6516220"/>
              <a:gd name="connsiteY5" fmla="*/ 3690551 h 3731741"/>
              <a:gd name="connsiteX6" fmla="*/ 683740 w 6516220"/>
              <a:gd name="connsiteY6" fmla="*/ 3707027 h 3731741"/>
              <a:gd name="connsiteX7" fmla="*/ 1029730 w 6516220"/>
              <a:gd name="connsiteY7" fmla="*/ 3715265 h 3731741"/>
              <a:gd name="connsiteX8" fmla="*/ 1449859 w 6516220"/>
              <a:gd name="connsiteY8" fmla="*/ 3731741 h 3731741"/>
              <a:gd name="connsiteX9" fmla="*/ 1795848 w 6516220"/>
              <a:gd name="connsiteY9" fmla="*/ 3723503 h 3731741"/>
              <a:gd name="connsiteX10" fmla="*/ 1935892 w 6516220"/>
              <a:gd name="connsiteY10" fmla="*/ 3707027 h 3731741"/>
              <a:gd name="connsiteX11" fmla="*/ 2034746 w 6516220"/>
              <a:gd name="connsiteY11" fmla="*/ 3698789 h 3731741"/>
              <a:gd name="connsiteX12" fmla="*/ 2290119 w 6516220"/>
              <a:gd name="connsiteY12" fmla="*/ 3690551 h 3731741"/>
              <a:gd name="connsiteX13" fmla="*/ 2446638 w 6516220"/>
              <a:gd name="connsiteY13" fmla="*/ 3690551 h 3731741"/>
              <a:gd name="connsiteX14" fmla="*/ 2603157 w 6516220"/>
              <a:gd name="connsiteY14" fmla="*/ 3698789 h 3731741"/>
              <a:gd name="connsiteX15" fmla="*/ 2858530 w 6516220"/>
              <a:gd name="connsiteY15" fmla="*/ 3690551 h 3731741"/>
              <a:gd name="connsiteX16" fmla="*/ 2916194 w 6516220"/>
              <a:gd name="connsiteY16" fmla="*/ 3674076 h 3731741"/>
              <a:gd name="connsiteX17" fmla="*/ 3015048 w 6516220"/>
              <a:gd name="connsiteY17" fmla="*/ 3665838 h 3731741"/>
              <a:gd name="connsiteX18" fmla="*/ 3105665 w 6516220"/>
              <a:gd name="connsiteY18" fmla="*/ 3641124 h 3731741"/>
              <a:gd name="connsiteX19" fmla="*/ 3146854 w 6516220"/>
              <a:gd name="connsiteY19" fmla="*/ 3624649 h 3731741"/>
              <a:gd name="connsiteX20" fmla="*/ 3253946 w 6516220"/>
              <a:gd name="connsiteY20" fmla="*/ 3616411 h 3731741"/>
              <a:gd name="connsiteX21" fmla="*/ 3319848 w 6516220"/>
              <a:gd name="connsiteY21" fmla="*/ 3599935 h 3731741"/>
              <a:gd name="connsiteX22" fmla="*/ 3369275 w 6516220"/>
              <a:gd name="connsiteY22" fmla="*/ 3583460 h 3731741"/>
              <a:gd name="connsiteX23" fmla="*/ 3393989 w 6516220"/>
              <a:gd name="connsiteY23" fmla="*/ 3575222 h 3731741"/>
              <a:gd name="connsiteX24" fmla="*/ 3476367 w 6516220"/>
              <a:gd name="connsiteY24" fmla="*/ 3558746 h 3731741"/>
              <a:gd name="connsiteX25" fmla="*/ 3509319 w 6516220"/>
              <a:gd name="connsiteY25" fmla="*/ 3542270 h 3731741"/>
              <a:gd name="connsiteX26" fmla="*/ 3566984 w 6516220"/>
              <a:gd name="connsiteY26" fmla="*/ 3525795 h 3731741"/>
              <a:gd name="connsiteX27" fmla="*/ 3674075 w 6516220"/>
              <a:gd name="connsiteY27" fmla="*/ 3501081 h 3731741"/>
              <a:gd name="connsiteX28" fmla="*/ 3723503 w 6516220"/>
              <a:gd name="connsiteY28" fmla="*/ 3476368 h 3731741"/>
              <a:gd name="connsiteX29" fmla="*/ 3748216 w 6516220"/>
              <a:gd name="connsiteY29" fmla="*/ 3459892 h 3731741"/>
              <a:gd name="connsiteX30" fmla="*/ 3797643 w 6516220"/>
              <a:gd name="connsiteY30" fmla="*/ 3443416 h 3731741"/>
              <a:gd name="connsiteX31" fmla="*/ 3822357 w 6516220"/>
              <a:gd name="connsiteY31" fmla="*/ 3410465 h 3731741"/>
              <a:gd name="connsiteX32" fmla="*/ 3855308 w 6516220"/>
              <a:gd name="connsiteY32" fmla="*/ 3393989 h 3731741"/>
              <a:gd name="connsiteX33" fmla="*/ 3880021 w 6516220"/>
              <a:gd name="connsiteY33" fmla="*/ 3377514 h 3731741"/>
              <a:gd name="connsiteX34" fmla="*/ 3912973 w 6516220"/>
              <a:gd name="connsiteY34" fmla="*/ 3361038 h 3731741"/>
              <a:gd name="connsiteX35" fmla="*/ 3945924 w 6516220"/>
              <a:gd name="connsiteY35" fmla="*/ 3336324 h 3731741"/>
              <a:gd name="connsiteX36" fmla="*/ 3995351 w 6516220"/>
              <a:gd name="connsiteY36" fmla="*/ 3303373 h 3731741"/>
              <a:gd name="connsiteX37" fmla="*/ 4020065 w 6516220"/>
              <a:gd name="connsiteY37" fmla="*/ 3270422 h 3731741"/>
              <a:gd name="connsiteX38" fmla="*/ 4044778 w 6516220"/>
              <a:gd name="connsiteY38" fmla="*/ 3220995 h 3731741"/>
              <a:gd name="connsiteX39" fmla="*/ 4061254 w 6516220"/>
              <a:gd name="connsiteY39" fmla="*/ 3188043 h 3731741"/>
              <a:gd name="connsiteX40" fmla="*/ 4085967 w 6516220"/>
              <a:gd name="connsiteY40" fmla="*/ 3163330 h 3731741"/>
              <a:gd name="connsiteX41" fmla="*/ 4118919 w 6516220"/>
              <a:gd name="connsiteY41" fmla="*/ 3122141 h 3731741"/>
              <a:gd name="connsiteX42" fmla="*/ 4135394 w 6516220"/>
              <a:gd name="connsiteY42" fmla="*/ 3097427 h 3731741"/>
              <a:gd name="connsiteX43" fmla="*/ 4184821 w 6516220"/>
              <a:gd name="connsiteY43" fmla="*/ 3056238 h 3731741"/>
              <a:gd name="connsiteX44" fmla="*/ 4201297 w 6516220"/>
              <a:gd name="connsiteY44" fmla="*/ 3023287 h 3731741"/>
              <a:gd name="connsiteX45" fmla="*/ 4217773 w 6516220"/>
              <a:gd name="connsiteY45" fmla="*/ 2998573 h 3731741"/>
              <a:gd name="connsiteX46" fmla="*/ 4234248 w 6516220"/>
              <a:gd name="connsiteY46" fmla="*/ 2965622 h 3731741"/>
              <a:gd name="connsiteX47" fmla="*/ 4250724 w 6516220"/>
              <a:gd name="connsiteY47" fmla="*/ 2924433 h 3731741"/>
              <a:gd name="connsiteX48" fmla="*/ 4275438 w 6516220"/>
              <a:gd name="connsiteY48" fmla="*/ 2891481 h 3731741"/>
              <a:gd name="connsiteX49" fmla="*/ 4308389 w 6516220"/>
              <a:gd name="connsiteY49" fmla="*/ 2825579 h 3731741"/>
              <a:gd name="connsiteX50" fmla="*/ 4316627 w 6516220"/>
              <a:gd name="connsiteY50" fmla="*/ 2800865 h 3731741"/>
              <a:gd name="connsiteX51" fmla="*/ 4374292 w 6516220"/>
              <a:gd name="connsiteY51" fmla="*/ 2726724 h 3731741"/>
              <a:gd name="connsiteX52" fmla="*/ 4407243 w 6516220"/>
              <a:gd name="connsiteY52" fmla="*/ 2677297 h 3731741"/>
              <a:gd name="connsiteX53" fmla="*/ 4431957 w 6516220"/>
              <a:gd name="connsiteY53" fmla="*/ 2652584 h 3731741"/>
              <a:gd name="connsiteX54" fmla="*/ 4464908 w 6516220"/>
              <a:gd name="connsiteY54" fmla="*/ 2603157 h 3731741"/>
              <a:gd name="connsiteX55" fmla="*/ 4497859 w 6516220"/>
              <a:gd name="connsiteY55" fmla="*/ 2553730 h 3731741"/>
              <a:gd name="connsiteX56" fmla="*/ 4555524 w 6516220"/>
              <a:gd name="connsiteY56" fmla="*/ 2504303 h 3731741"/>
              <a:gd name="connsiteX57" fmla="*/ 4572000 w 6516220"/>
              <a:gd name="connsiteY57" fmla="*/ 2479589 h 3731741"/>
              <a:gd name="connsiteX58" fmla="*/ 4621427 w 6516220"/>
              <a:gd name="connsiteY58" fmla="*/ 2463114 h 3731741"/>
              <a:gd name="connsiteX59" fmla="*/ 4670854 w 6516220"/>
              <a:gd name="connsiteY59" fmla="*/ 2446638 h 3731741"/>
              <a:gd name="connsiteX60" fmla="*/ 4712043 w 6516220"/>
              <a:gd name="connsiteY60" fmla="*/ 2438400 h 3731741"/>
              <a:gd name="connsiteX61" fmla="*/ 4761470 w 6516220"/>
              <a:gd name="connsiteY61" fmla="*/ 2430162 h 3731741"/>
              <a:gd name="connsiteX62" fmla="*/ 4917989 w 6516220"/>
              <a:gd name="connsiteY62" fmla="*/ 2421924 h 3731741"/>
              <a:gd name="connsiteX63" fmla="*/ 5140411 w 6516220"/>
              <a:gd name="connsiteY63" fmla="*/ 2421924 h 3731741"/>
              <a:gd name="connsiteX64" fmla="*/ 5280454 w 6516220"/>
              <a:gd name="connsiteY64" fmla="*/ 2413687 h 3731741"/>
              <a:gd name="connsiteX65" fmla="*/ 5338119 w 6516220"/>
              <a:gd name="connsiteY65" fmla="*/ 2405449 h 3731741"/>
              <a:gd name="connsiteX66" fmla="*/ 5371070 w 6516220"/>
              <a:gd name="connsiteY66" fmla="*/ 2397211 h 3731741"/>
              <a:gd name="connsiteX67" fmla="*/ 5420497 w 6516220"/>
              <a:gd name="connsiteY67" fmla="*/ 2388973 h 3731741"/>
              <a:gd name="connsiteX68" fmla="*/ 5461686 w 6516220"/>
              <a:gd name="connsiteY68" fmla="*/ 2380735 h 3731741"/>
              <a:gd name="connsiteX69" fmla="*/ 5840627 w 6516220"/>
              <a:gd name="connsiteY69" fmla="*/ 2364260 h 3731741"/>
              <a:gd name="connsiteX70" fmla="*/ 6030097 w 6516220"/>
              <a:gd name="connsiteY70" fmla="*/ 2347784 h 3731741"/>
              <a:gd name="connsiteX71" fmla="*/ 6104238 w 6516220"/>
              <a:gd name="connsiteY71" fmla="*/ 2323070 h 3731741"/>
              <a:gd name="connsiteX72" fmla="*/ 6161903 w 6516220"/>
              <a:gd name="connsiteY72" fmla="*/ 2314833 h 3731741"/>
              <a:gd name="connsiteX73" fmla="*/ 6227805 w 6516220"/>
              <a:gd name="connsiteY73" fmla="*/ 2281881 h 3731741"/>
              <a:gd name="connsiteX74" fmla="*/ 6301946 w 6516220"/>
              <a:gd name="connsiteY74" fmla="*/ 2199503 h 3731741"/>
              <a:gd name="connsiteX75" fmla="*/ 6359611 w 6516220"/>
              <a:gd name="connsiteY75" fmla="*/ 2158314 h 3731741"/>
              <a:gd name="connsiteX76" fmla="*/ 6392562 w 6516220"/>
              <a:gd name="connsiteY76" fmla="*/ 2042984 h 3731741"/>
              <a:gd name="connsiteX77" fmla="*/ 6425513 w 6516220"/>
              <a:gd name="connsiteY77" fmla="*/ 1960606 h 3731741"/>
              <a:gd name="connsiteX78" fmla="*/ 6441989 w 6516220"/>
              <a:gd name="connsiteY78" fmla="*/ 1869989 h 3731741"/>
              <a:gd name="connsiteX79" fmla="*/ 6466703 w 6516220"/>
              <a:gd name="connsiteY79" fmla="*/ 1771135 h 3731741"/>
              <a:gd name="connsiteX80" fmla="*/ 6450227 w 6516220"/>
              <a:gd name="connsiteY80" fmla="*/ 1392195 h 3731741"/>
              <a:gd name="connsiteX81" fmla="*/ 6441989 w 6516220"/>
              <a:gd name="connsiteY81" fmla="*/ 1128584 h 3731741"/>
              <a:gd name="connsiteX82" fmla="*/ 6458465 w 6516220"/>
              <a:gd name="connsiteY82" fmla="*/ 996779 h 3731741"/>
              <a:gd name="connsiteX83" fmla="*/ 6466703 w 6516220"/>
              <a:gd name="connsiteY83" fmla="*/ 963827 h 3731741"/>
              <a:gd name="connsiteX84" fmla="*/ 6483178 w 6516220"/>
              <a:gd name="connsiteY84" fmla="*/ 930876 h 3731741"/>
              <a:gd name="connsiteX85" fmla="*/ 6491416 w 6516220"/>
              <a:gd name="connsiteY85" fmla="*/ 700216 h 3731741"/>
              <a:gd name="connsiteX86" fmla="*/ 6507892 w 6516220"/>
              <a:gd name="connsiteY86" fmla="*/ 659027 h 3731741"/>
              <a:gd name="connsiteX87" fmla="*/ 6491416 w 6516220"/>
              <a:gd name="connsiteY87" fmla="*/ 510746 h 3731741"/>
              <a:gd name="connsiteX88" fmla="*/ 6491416 w 6516220"/>
              <a:gd name="connsiteY88" fmla="*/ 247135 h 3731741"/>
              <a:gd name="connsiteX89" fmla="*/ 6507892 w 6516220"/>
              <a:gd name="connsiteY89" fmla="*/ 90616 h 3731741"/>
              <a:gd name="connsiteX90" fmla="*/ 6516130 w 6516220"/>
              <a:gd name="connsiteY90" fmla="*/ 0 h 373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6516220" h="3731741">
                <a:moveTo>
                  <a:pt x="0" y="3723503"/>
                </a:moveTo>
                <a:cubicBezTo>
                  <a:pt x="78898" y="3707723"/>
                  <a:pt x="20577" y="3717669"/>
                  <a:pt x="148281" y="3707027"/>
                </a:cubicBezTo>
                <a:cubicBezTo>
                  <a:pt x="178506" y="3704508"/>
                  <a:pt x="208775" y="3702333"/>
                  <a:pt x="238897" y="3698789"/>
                </a:cubicBezTo>
                <a:cubicBezTo>
                  <a:pt x="255486" y="3696837"/>
                  <a:pt x="271723" y="3692395"/>
                  <a:pt x="288324" y="3690551"/>
                </a:cubicBezTo>
                <a:cubicBezTo>
                  <a:pt x="321187" y="3686900"/>
                  <a:pt x="354227" y="3685060"/>
                  <a:pt x="387178" y="3682314"/>
                </a:cubicBezTo>
                <a:cubicBezTo>
                  <a:pt x="436605" y="3685060"/>
                  <a:pt x="486127" y="3686440"/>
                  <a:pt x="535459" y="3690551"/>
                </a:cubicBezTo>
                <a:cubicBezTo>
                  <a:pt x="585018" y="3694681"/>
                  <a:pt x="634023" y="3705843"/>
                  <a:pt x="683740" y="3707027"/>
                </a:cubicBezTo>
                <a:lnTo>
                  <a:pt x="1029730" y="3715265"/>
                </a:lnTo>
                <a:cubicBezTo>
                  <a:pt x="1219728" y="3720617"/>
                  <a:pt x="1272010" y="3723657"/>
                  <a:pt x="1449859" y="3731741"/>
                </a:cubicBezTo>
                <a:lnTo>
                  <a:pt x="1795848" y="3723503"/>
                </a:lnTo>
                <a:cubicBezTo>
                  <a:pt x="1934466" y="3718272"/>
                  <a:pt x="1839274" y="3717763"/>
                  <a:pt x="1935892" y="3707027"/>
                </a:cubicBezTo>
                <a:cubicBezTo>
                  <a:pt x="1968755" y="3703375"/>
                  <a:pt x="2001716" y="3700325"/>
                  <a:pt x="2034746" y="3698789"/>
                </a:cubicBezTo>
                <a:cubicBezTo>
                  <a:pt x="2119823" y="3694832"/>
                  <a:pt x="2204995" y="3693297"/>
                  <a:pt x="2290119" y="3690551"/>
                </a:cubicBezTo>
                <a:cubicBezTo>
                  <a:pt x="2445923" y="3710027"/>
                  <a:pt x="2252037" y="3690551"/>
                  <a:pt x="2446638" y="3690551"/>
                </a:cubicBezTo>
                <a:cubicBezTo>
                  <a:pt x="2498883" y="3690551"/>
                  <a:pt x="2550984" y="3696043"/>
                  <a:pt x="2603157" y="3698789"/>
                </a:cubicBezTo>
                <a:cubicBezTo>
                  <a:pt x="2688281" y="3696043"/>
                  <a:pt x="2773500" y="3695410"/>
                  <a:pt x="2858530" y="3690551"/>
                </a:cubicBezTo>
                <a:cubicBezTo>
                  <a:pt x="2916533" y="3687237"/>
                  <a:pt x="2867987" y="3680504"/>
                  <a:pt x="2916194" y="3674076"/>
                </a:cubicBezTo>
                <a:cubicBezTo>
                  <a:pt x="2948969" y="3669706"/>
                  <a:pt x="2982097" y="3668584"/>
                  <a:pt x="3015048" y="3665838"/>
                </a:cubicBezTo>
                <a:cubicBezTo>
                  <a:pt x="3066400" y="3631604"/>
                  <a:pt x="3011564" y="3662839"/>
                  <a:pt x="3105665" y="3641124"/>
                </a:cubicBezTo>
                <a:cubicBezTo>
                  <a:pt x="3120074" y="3637799"/>
                  <a:pt x="3132268" y="3627080"/>
                  <a:pt x="3146854" y="3624649"/>
                </a:cubicBezTo>
                <a:cubicBezTo>
                  <a:pt x="3182170" y="3618763"/>
                  <a:pt x="3218249" y="3619157"/>
                  <a:pt x="3253946" y="3616411"/>
                </a:cubicBezTo>
                <a:cubicBezTo>
                  <a:pt x="3275913" y="3610919"/>
                  <a:pt x="3298366" y="3607095"/>
                  <a:pt x="3319848" y="3599935"/>
                </a:cubicBezTo>
                <a:lnTo>
                  <a:pt x="3369275" y="3583460"/>
                </a:lnTo>
                <a:cubicBezTo>
                  <a:pt x="3377513" y="3580714"/>
                  <a:pt x="3385474" y="3576925"/>
                  <a:pt x="3393989" y="3575222"/>
                </a:cubicBezTo>
                <a:lnTo>
                  <a:pt x="3476367" y="3558746"/>
                </a:lnTo>
                <a:cubicBezTo>
                  <a:pt x="3487351" y="3553254"/>
                  <a:pt x="3498031" y="3547107"/>
                  <a:pt x="3509319" y="3542270"/>
                </a:cubicBezTo>
                <a:cubicBezTo>
                  <a:pt x="3530846" y="3533044"/>
                  <a:pt x="3543768" y="3532760"/>
                  <a:pt x="3566984" y="3525795"/>
                </a:cubicBezTo>
                <a:cubicBezTo>
                  <a:pt x="3649224" y="3501123"/>
                  <a:pt x="3583127" y="3514074"/>
                  <a:pt x="3674075" y="3501081"/>
                </a:cubicBezTo>
                <a:cubicBezTo>
                  <a:pt x="3744915" y="3453857"/>
                  <a:pt x="3655277" y="3510481"/>
                  <a:pt x="3723503" y="3476368"/>
                </a:cubicBezTo>
                <a:cubicBezTo>
                  <a:pt x="3732358" y="3471940"/>
                  <a:pt x="3739169" y="3463913"/>
                  <a:pt x="3748216" y="3459892"/>
                </a:cubicBezTo>
                <a:cubicBezTo>
                  <a:pt x="3764086" y="3452838"/>
                  <a:pt x="3797643" y="3443416"/>
                  <a:pt x="3797643" y="3443416"/>
                </a:cubicBezTo>
                <a:cubicBezTo>
                  <a:pt x="3805881" y="3432432"/>
                  <a:pt x="3811933" y="3419400"/>
                  <a:pt x="3822357" y="3410465"/>
                </a:cubicBezTo>
                <a:cubicBezTo>
                  <a:pt x="3831681" y="3402473"/>
                  <a:pt x="3844646" y="3400082"/>
                  <a:pt x="3855308" y="3393989"/>
                </a:cubicBezTo>
                <a:cubicBezTo>
                  <a:pt x="3863904" y="3389077"/>
                  <a:pt x="3871425" y="3382426"/>
                  <a:pt x="3880021" y="3377514"/>
                </a:cubicBezTo>
                <a:cubicBezTo>
                  <a:pt x="3890683" y="3371421"/>
                  <a:pt x="3902559" y="3367547"/>
                  <a:pt x="3912973" y="3361038"/>
                </a:cubicBezTo>
                <a:cubicBezTo>
                  <a:pt x="3924616" y="3353761"/>
                  <a:pt x="3934676" y="3344198"/>
                  <a:pt x="3945924" y="3336324"/>
                </a:cubicBezTo>
                <a:cubicBezTo>
                  <a:pt x="3962146" y="3324969"/>
                  <a:pt x="3983470" y="3319214"/>
                  <a:pt x="3995351" y="3303373"/>
                </a:cubicBezTo>
                <a:lnTo>
                  <a:pt x="4020065" y="3270422"/>
                </a:lnTo>
                <a:cubicBezTo>
                  <a:pt x="4035169" y="3225111"/>
                  <a:pt x="4019228" y="3265708"/>
                  <a:pt x="4044778" y="3220995"/>
                </a:cubicBezTo>
                <a:cubicBezTo>
                  <a:pt x="4050871" y="3210333"/>
                  <a:pt x="4054116" y="3198036"/>
                  <a:pt x="4061254" y="3188043"/>
                </a:cubicBezTo>
                <a:cubicBezTo>
                  <a:pt x="4068025" y="3178563"/>
                  <a:pt x="4077729" y="3171568"/>
                  <a:pt x="4085967" y="3163330"/>
                </a:cubicBezTo>
                <a:cubicBezTo>
                  <a:pt x="4102005" y="3115215"/>
                  <a:pt x="4081656" y="3159404"/>
                  <a:pt x="4118919" y="3122141"/>
                </a:cubicBezTo>
                <a:cubicBezTo>
                  <a:pt x="4125920" y="3115140"/>
                  <a:pt x="4128393" y="3104428"/>
                  <a:pt x="4135394" y="3097427"/>
                </a:cubicBezTo>
                <a:cubicBezTo>
                  <a:pt x="4171524" y="3061296"/>
                  <a:pt x="4151079" y="3103476"/>
                  <a:pt x="4184821" y="3056238"/>
                </a:cubicBezTo>
                <a:cubicBezTo>
                  <a:pt x="4191959" y="3046245"/>
                  <a:pt x="4195204" y="3033949"/>
                  <a:pt x="4201297" y="3023287"/>
                </a:cubicBezTo>
                <a:cubicBezTo>
                  <a:pt x="4206209" y="3014691"/>
                  <a:pt x="4212861" y="3007169"/>
                  <a:pt x="4217773" y="2998573"/>
                </a:cubicBezTo>
                <a:cubicBezTo>
                  <a:pt x="4223866" y="2987911"/>
                  <a:pt x="4229261" y="2976844"/>
                  <a:pt x="4234248" y="2965622"/>
                </a:cubicBezTo>
                <a:cubicBezTo>
                  <a:pt x="4240254" y="2952109"/>
                  <a:pt x="4243543" y="2937359"/>
                  <a:pt x="4250724" y="2924433"/>
                </a:cubicBezTo>
                <a:cubicBezTo>
                  <a:pt x="4257392" y="2912431"/>
                  <a:pt x="4267200" y="2902465"/>
                  <a:pt x="4275438" y="2891481"/>
                </a:cubicBezTo>
                <a:cubicBezTo>
                  <a:pt x="4291902" y="2809154"/>
                  <a:pt x="4268830" y="2884916"/>
                  <a:pt x="4308389" y="2825579"/>
                </a:cubicBezTo>
                <a:cubicBezTo>
                  <a:pt x="4313206" y="2818354"/>
                  <a:pt x="4312410" y="2808456"/>
                  <a:pt x="4316627" y="2800865"/>
                </a:cubicBezTo>
                <a:cubicBezTo>
                  <a:pt x="4369606" y="2705502"/>
                  <a:pt x="4327595" y="2786763"/>
                  <a:pt x="4374292" y="2726724"/>
                </a:cubicBezTo>
                <a:cubicBezTo>
                  <a:pt x="4386449" y="2711094"/>
                  <a:pt x="4393241" y="2691298"/>
                  <a:pt x="4407243" y="2677297"/>
                </a:cubicBezTo>
                <a:cubicBezTo>
                  <a:pt x="4415481" y="2669059"/>
                  <a:pt x="4424805" y="2661780"/>
                  <a:pt x="4431957" y="2652584"/>
                </a:cubicBezTo>
                <a:cubicBezTo>
                  <a:pt x="4444114" y="2636954"/>
                  <a:pt x="4464908" y="2603157"/>
                  <a:pt x="4464908" y="2603157"/>
                </a:cubicBezTo>
                <a:cubicBezTo>
                  <a:pt x="4478599" y="2562084"/>
                  <a:pt x="4464633" y="2591702"/>
                  <a:pt x="4497859" y="2553730"/>
                </a:cubicBezTo>
                <a:cubicBezTo>
                  <a:pt x="4541314" y="2504068"/>
                  <a:pt x="4511623" y="2518937"/>
                  <a:pt x="4555524" y="2504303"/>
                </a:cubicBezTo>
                <a:cubicBezTo>
                  <a:pt x="4561016" y="2496065"/>
                  <a:pt x="4563604" y="2484836"/>
                  <a:pt x="4572000" y="2479589"/>
                </a:cubicBezTo>
                <a:cubicBezTo>
                  <a:pt x="4586727" y="2470385"/>
                  <a:pt x="4604951" y="2468606"/>
                  <a:pt x="4621427" y="2463114"/>
                </a:cubicBezTo>
                <a:cubicBezTo>
                  <a:pt x="4621431" y="2463113"/>
                  <a:pt x="4670851" y="2446639"/>
                  <a:pt x="4670854" y="2446638"/>
                </a:cubicBezTo>
                <a:lnTo>
                  <a:pt x="4712043" y="2438400"/>
                </a:lnTo>
                <a:cubicBezTo>
                  <a:pt x="4728477" y="2435412"/>
                  <a:pt x="4744820" y="2431494"/>
                  <a:pt x="4761470" y="2430162"/>
                </a:cubicBezTo>
                <a:cubicBezTo>
                  <a:pt x="4813549" y="2425996"/>
                  <a:pt x="4865816" y="2424670"/>
                  <a:pt x="4917989" y="2421924"/>
                </a:cubicBezTo>
                <a:cubicBezTo>
                  <a:pt x="5067604" y="2403224"/>
                  <a:pt x="4886572" y="2421924"/>
                  <a:pt x="5140411" y="2421924"/>
                </a:cubicBezTo>
                <a:cubicBezTo>
                  <a:pt x="5187173" y="2421924"/>
                  <a:pt x="5233773" y="2416433"/>
                  <a:pt x="5280454" y="2413687"/>
                </a:cubicBezTo>
                <a:cubicBezTo>
                  <a:pt x="5299676" y="2410941"/>
                  <a:pt x="5319015" y="2408922"/>
                  <a:pt x="5338119" y="2405449"/>
                </a:cubicBezTo>
                <a:cubicBezTo>
                  <a:pt x="5349258" y="2403424"/>
                  <a:pt x="5359968" y="2399431"/>
                  <a:pt x="5371070" y="2397211"/>
                </a:cubicBezTo>
                <a:cubicBezTo>
                  <a:pt x="5387449" y="2393935"/>
                  <a:pt x="5404063" y="2391961"/>
                  <a:pt x="5420497" y="2388973"/>
                </a:cubicBezTo>
                <a:cubicBezTo>
                  <a:pt x="5434273" y="2386468"/>
                  <a:pt x="5447726" y="2381809"/>
                  <a:pt x="5461686" y="2380735"/>
                </a:cubicBezTo>
                <a:cubicBezTo>
                  <a:pt x="5511569" y="2376898"/>
                  <a:pt x="5805180" y="2365678"/>
                  <a:pt x="5840627" y="2364260"/>
                </a:cubicBezTo>
                <a:cubicBezTo>
                  <a:pt x="6000221" y="2341460"/>
                  <a:pt x="5746624" y="2376132"/>
                  <a:pt x="6030097" y="2347784"/>
                </a:cubicBezTo>
                <a:cubicBezTo>
                  <a:pt x="6069681" y="2343826"/>
                  <a:pt x="6062611" y="2333477"/>
                  <a:pt x="6104238" y="2323070"/>
                </a:cubicBezTo>
                <a:cubicBezTo>
                  <a:pt x="6123075" y="2318361"/>
                  <a:pt x="6142681" y="2317579"/>
                  <a:pt x="6161903" y="2314833"/>
                </a:cubicBezTo>
                <a:cubicBezTo>
                  <a:pt x="6183870" y="2303849"/>
                  <a:pt x="6214181" y="2302316"/>
                  <a:pt x="6227805" y="2281881"/>
                </a:cubicBezTo>
                <a:cubicBezTo>
                  <a:pt x="6247584" y="2252214"/>
                  <a:pt x="6269615" y="2215669"/>
                  <a:pt x="6301946" y="2199503"/>
                </a:cubicBezTo>
                <a:cubicBezTo>
                  <a:pt x="6345317" y="2177817"/>
                  <a:pt x="6326213" y="2191710"/>
                  <a:pt x="6359611" y="2158314"/>
                </a:cubicBezTo>
                <a:cubicBezTo>
                  <a:pt x="6375812" y="2044895"/>
                  <a:pt x="6354807" y="2156248"/>
                  <a:pt x="6392562" y="2042984"/>
                </a:cubicBezTo>
                <a:cubicBezTo>
                  <a:pt x="6421008" y="1957648"/>
                  <a:pt x="6374079" y="2046331"/>
                  <a:pt x="6425513" y="1960606"/>
                </a:cubicBezTo>
                <a:cubicBezTo>
                  <a:pt x="6431005" y="1930400"/>
                  <a:pt x="6435467" y="1899989"/>
                  <a:pt x="6441989" y="1869989"/>
                </a:cubicBezTo>
                <a:cubicBezTo>
                  <a:pt x="6449204" y="1836799"/>
                  <a:pt x="6466703" y="1771135"/>
                  <a:pt x="6466703" y="1771135"/>
                </a:cubicBezTo>
                <a:cubicBezTo>
                  <a:pt x="6436226" y="1618754"/>
                  <a:pt x="6460032" y="1750071"/>
                  <a:pt x="6450227" y="1392195"/>
                </a:cubicBezTo>
                <a:cubicBezTo>
                  <a:pt x="6447819" y="1304315"/>
                  <a:pt x="6444735" y="1216454"/>
                  <a:pt x="6441989" y="1128584"/>
                </a:cubicBezTo>
                <a:cubicBezTo>
                  <a:pt x="6449131" y="1050023"/>
                  <a:pt x="6445370" y="1055706"/>
                  <a:pt x="6458465" y="996779"/>
                </a:cubicBezTo>
                <a:cubicBezTo>
                  <a:pt x="6460921" y="985727"/>
                  <a:pt x="6462728" y="974428"/>
                  <a:pt x="6466703" y="963827"/>
                </a:cubicBezTo>
                <a:cubicBezTo>
                  <a:pt x="6471015" y="952329"/>
                  <a:pt x="6477686" y="941860"/>
                  <a:pt x="6483178" y="930876"/>
                </a:cubicBezTo>
                <a:cubicBezTo>
                  <a:pt x="6485924" y="853989"/>
                  <a:pt x="6484450" y="776836"/>
                  <a:pt x="6491416" y="700216"/>
                </a:cubicBezTo>
                <a:cubicBezTo>
                  <a:pt x="6492755" y="685489"/>
                  <a:pt x="6507154" y="673796"/>
                  <a:pt x="6507892" y="659027"/>
                </a:cubicBezTo>
                <a:cubicBezTo>
                  <a:pt x="6512491" y="567041"/>
                  <a:pt x="6509886" y="566156"/>
                  <a:pt x="6491416" y="510746"/>
                </a:cubicBezTo>
                <a:cubicBezTo>
                  <a:pt x="6480274" y="287914"/>
                  <a:pt x="6479365" y="415850"/>
                  <a:pt x="6491416" y="247135"/>
                </a:cubicBezTo>
                <a:cubicBezTo>
                  <a:pt x="6501792" y="101874"/>
                  <a:pt x="6485419" y="158036"/>
                  <a:pt x="6507892" y="90616"/>
                </a:cubicBezTo>
                <a:cubicBezTo>
                  <a:pt x="6517683" y="22078"/>
                  <a:pt x="6516130" y="52368"/>
                  <a:pt x="651613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1128583" y="3550507"/>
            <a:ext cx="5955957" cy="2965622"/>
          </a:xfrm>
          <a:custGeom>
            <a:avLst/>
            <a:gdLst>
              <a:gd name="connsiteX0" fmla="*/ 0 w 7537633"/>
              <a:gd name="connsiteY0" fmla="*/ 4596713 h 4596713"/>
              <a:gd name="connsiteX1" fmla="*/ 263611 w 7537633"/>
              <a:gd name="connsiteY1" fmla="*/ 4580237 h 4596713"/>
              <a:gd name="connsiteX2" fmla="*/ 370703 w 7537633"/>
              <a:gd name="connsiteY2" fmla="*/ 4563762 h 4596713"/>
              <a:gd name="connsiteX3" fmla="*/ 453081 w 7537633"/>
              <a:gd name="connsiteY3" fmla="*/ 4555524 h 4596713"/>
              <a:gd name="connsiteX4" fmla="*/ 584887 w 7537633"/>
              <a:gd name="connsiteY4" fmla="*/ 4563762 h 4596713"/>
              <a:gd name="connsiteX5" fmla="*/ 1021492 w 7537633"/>
              <a:gd name="connsiteY5" fmla="*/ 4547286 h 4596713"/>
              <a:gd name="connsiteX6" fmla="*/ 1342768 w 7537633"/>
              <a:gd name="connsiteY6" fmla="*/ 4555524 h 4596713"/>
              <a:gd name="connsiteX7" fmla="*/ 1367481 w 7537633"/>
              <a:gd name="connsiteY7" fmla="*/ 4563762 h 4596713"/>
              <a:gd name="connsiteX8" fmla="*/ 1458097 w 7537633"/>
              <a:gd name="connsiteY8" fmla="*/ 4572000 h 4596713"/>
              <a:gd name="connsiteX9" fmla="*/ 1795849 w 7537633"/>
              <a:gd name="connsiteY9" fmla="*/ 4572000 h 4596713"/>
              <a:gd name="connsiteX10" fmla="*/ 1869989 w 7537633"/>
              <a:gd name="connsiteY10" fmla="*/ 4563762 h 4596713"/>
              <a:gd name="connsiteX11" fmla="*/ 1927654 w 7537633"/>
              <a:gd name="connsiteY11" fmla="*/ 4547286 h 4596713"/>
              <a:gd name="connsiteX12" fmla="*/ 1993557 w 7537633"/>
              <a:gd name="connsiteY12" fmla="*/ 4539048 h 4596713"/>
              <a:gd name="connsiteX13" fmla="*/ 2018270 w 7537633"/>
              <a:gd name="connsiteY13" fmla="*/ 4530810 h 4596713"/>
              <a:gd name="connsiteX14" fmla="*/ 2051222 w 7537633"/>
              <a:gd name="connsiteY14" fmla="*/ 4522573 h 4596713"/>
              <a:gd name="connsiteX15" fmla="*/ 2100649 w 7537633"/>
              <a:gd name="connsiteY15" fmla="*/ 4497859 h 4596713"/>
              <a:gd name="connsiteX16" fmla="*/ 2281881 w 7537633"/>
              <a:gd name="connsiteY16" fmla="*/ 4481383 h 4596713"/>
              <a:gd name="connsiteX17" fmla="*/ 2421924 w 7537633"/>
              <a:gd name="connsiteY17" fmla="*/ 4464908 h 4596713"/>
              <a:gd name="connsiteX18" fmla="*/ 2496065 w 7537633"/>
              <a:gd name="connsiteY18" fmla="*/ 4456670 h 4596713"/>
              <a:gd name="connsiteX19" fmla="*/ 2743200 w 7537633"/>
              <a:gd name="connsiteY19" fmla="*/ 4448432 h 4596713"/>
              <a:gd name="connsiteX20" fmla="*/ 2891481 w 7537633"/>
              <a:gd name="connsiteY20" fmla="*/ 4440194 h 4596713"/>
              <a:gd name="connsiteX21" fmla="*/ 3311611 w 7537633"/>
              <a:gd name="connsiteY21" fmla="*/ 4440194 h 4596713"/>
              <a:gd name="connsiteX22" fmla="*/ 3361038 w 7537633"/>
              <a:gd name="connsiteY22" fmla="*/ 4448432 h 4596713"/>
              <a:gd name="connsiteX23" fmla="*/ 3599935 w 7537633"/>
              <a:gd name="connsiteY23" fmla="*/ 4456670 h 4596713"/>
              <a:gd name="connsiteX24" fmla="*/ 3690551 w 7537633"/>
              <a:gd name="connsiteY24" fmla="*/ 4464908 h 4596713"/>
              <a:gd name="connsiteX25" fmla="*/ 3797643 w 7537633"/>
              <a:gd name="connsiteY25" fmla="*/ 4448432 h 4596713"/>
              <a:gd name="connsiteX26" fmla="*/ 3847070 w 7537633"/>
              <a:gd name="connsiteY26" fmla="*/ 4431956 h 4596713"/>
              <a:gd name="connsiteX27" fmla="*/ 3871784 w 7537633"/>
              <a:gd name="connsiteY27" fmla="*/ 4423718 h 4596713"/>
              <a:gd name="connsiteX28" fmla="*/ 3929449 w 7537633"/>
              <a:gd name="connsiteY28" fmla="*/ 4415481 h 4596713"/>
              <a:gd name="connsiteX29" fmla="*/ 3962400 w 7537633"/>
              <a:gd name="connsiteY29" fmla="*/ 4407243 h 4596713"/>
              <a:gd name="connsiteX30" fmla="*/ 4011827 w 7537633"/>
              <a:gd name="connsiteY30" fmla="*/ 4399005 h 4596713"/>
              <a:gd name="connsiteX31" fmla="*/ 4061254 w 7537633"/>
              <a:gd name="connsiteY31" fmla="*/ 4357816 h 4596713"/>
              <a:gd name="connsiteX32" fmla="*/ 4094205 w 7537633"/>
              <a:gd name="connsiteY32" fmla="*/ 4316627 h 4596713"/>
              <a:gd name="connsiteX33" fmla="*/ 4143632 w 7537633"/>
              <a:gd name="connsiteY33" fmla="*/ 4267200 h 4596713"/>
              <a:gd name="connsiteX34" fmla="*/ 4176584 w 7537633"/>
              <a:gd name="connsiteY34" fmla="*/ 4217773 h 4596713"/>
              <a:gd name="connsiteX35" fmla="*/ 4226011 w 7537633"/>
              <a:gd name="connsiteY35" fmla="*/ 4193059 h 4596713"/>
              <a:gd name="connsiteX36" fmla="*/ 4242487 w 7537633"/>
              <a:gd name="connsiteY36" fmla="*/ 4168345 h 4596713"/>
              <a:gd name="connsiteX37" fmla="*/ 4275438 w 7537633"/>
              <a:gd name="connsiteY37" fmla="*/ 4151870 h 4596713"/>
              <a:gd name="connsiteX38" fmla="*/ 4300151 w 7537633"/>
              <a:gd name="connsiteY38" fmla="*/ 4135394 h 4596713"/>
              <a:gd name="connsiteX39" fmla="*/ 4324865 w 7537633"/>
              <a:gd name="connsiteY39" fmla="*/ 4127156 h 4596713"/>
              <a:gd name="connsiteX40" fmla="*/ 4374292 w 7537633"/>
              <a:gd name="connsiteY40" fmla="*/ 4094205 h 4596713"/>
              <a:gd name="connsiteX41" fmla="*/ 4423719 w 7537633"/>
              <a:gd name="connsiteY41" fmla="*/ 4077729 h 4596713"/>
              <a:gd name="connsiteX42" fmla="*/ 4481384 w 7537633"/>
              <a:gd name="connsiteY42" fmla="*/ 4053016 h 4596713"/>
              <a:gd name="connsiteX43" fmla="*/ 4514335 w 7537633"/>
              <a:gd name="connsiteY43" fmla="*/ 4036540 h 4596713"/>
              <a:gd name="connsiteX44" fmla="*/ 4539049 w 7537633"/>
              <a:gd name="connsiteY44" fmla="*/ 4020064 h 4596713"/>
              <a:gd name="connsiteX45" fmla="*/ 4621427 w 7537633"/>
              <a:gd name="connsiteY45" fmla="*/ 4011827 h 4596713"/>
              <a:gd name="connsiteX46" fmla="*/ 4654378 w 7537633"/>
              <a:gd name="connsiteY46" fmla="*/ 4003589 h 4596713"/>
              <a:gd name="connsiteX47" fmla="*/ 4712043 w 7537633"/>
              <a:gd name="connsiteY47" fmla="*/ 3987113 h 4596713"/>
              <a:gd name="connsiteX48" fmla="*/ 4802660 w 7537633"/>
              <a:gd name="connsiteY48" fmla="*/ 3978875 h 4596713"/>
              <a:gd name="connsiteX49" fmla="*/ 4950941 w 7537633"/>
              <a:gd name="connsiteY49" fmla="*/ 3962400 h 4596713"/>
              <a:gd name="connsiteX50" fmla="*/ 5000368 w 7537633"/>
              <a:gd name="connsiteY50" fmla="*/ 3954162 h 4596713"/>
              <a:gd name="connsiteX51" fmla="*/ 5272216 w 7537633"/>
              <a:gd name="connsiteY51" fmla="*/ 3937686 h 4596713"/>
              <a:gd name="connsiteX52" fmla="*/ 5420497 w 7537633"/>
              <a:gd name="connsiteY52" fmla="*/ 3912973 h 4596713"/>
              <a:gd name="connsiteX53" fmla="*/ 5527589 w 7537633"/>
              <a:gd name="connsiteY53" fmla="*/ 3904735 h 4596713"/>
              <a:gd name="connsiteX54" fmla="*/ 5568778 w 7537633"/>
              <a:gd name="connsiteY54" fmla="*/ 3896497 h 4596713"/>
              <a:gd name="connsiteX55" fmla="*/ 5947719 w 7537633"/>
              <a:gd name="connsiteY55" fmla="*/ 3912973 h 4596713"/>
              <a:gd name="connsiteX56" fmla="*/ 6120714 w 7537633"/>
              <a:gd name="connsiteY56" fmla="*/ 3929448 h 4596713"/>
              <a:gd name="connsiteX57" fmla="*/ 6252519 w 7537633"/>
              <a:gd name="connsiteY57" fmla="*/ 3945924 h 4596713"/>
              <a:gd name="connsiteX58" fmla="*/ 6532605 w 7537633"/>
              <a:gd name="connsiteY58" fmla="*/ 3962400 h 4596713"/>
              <a:gd name="connsiteX59" fmla="*/ 6656173 w 7537633"/>
              <a:gd name="connsiteY59" fmla="*/ 3970637 h 4596713"/>
              <a:gd name="connsiteX60" fmla="*/ 6928022 w 7537633"/>
              <a:gd name="connsiteY60" fmla="*/ 3962400 h 4596713"/>
              <a:gd name="connsiteX61" fmla="*/ 6952735 w 7537633"/>
              <a:gd name="connsiteY61" fmla="*/ 3954162 h 4596713"/>
              <a:gd name="connsiteX62" fmla="*/ 7092778 w 7537633"/>
              <a:gd name="connsiteY62" fmla="*/ 3945924 h 4596713"/>
              <a:gd name="connsiteX63" fmla="*/ 7142205 w 7537633"/>
              <a:gd name="connsiteY63" fmla="*/ 3912973 h 4596713"/>
              <a:gd name="connsiteX64" fmla="*/ 7183395 w 7537633"/>
              <a:gd name="connsiteY64" fmla="*/ 3863545 h 4596713"/>
              <a:gd name="connsiteX65" fmla="*/ 7241060 w 7537633"/>
              <a:gd name="connsiteY65" fmla="*/ 3789405 h 4596713"/>
              <a:gd name="connsiteX66" fmla="*/ 7274011 w 7537633"/>
              <a:gd name="connsiteY66" fmla="*/ 3665837 h 4596713"/>
              <a:gd name="connsiteX67" fmla="*/ 7298724 w 7537633"/>
              <a:gd name="connsiteY67" fmla="*/ 3566983 h 4596713"/>
              <a:gd name="connsiteX68" fmla="*/ 7323438 w 7537633"/>
              <a:gd name="connsiteY68" fmla="*/ 3468129 h 4596713"/>
              <a:gd name="connsiteX69" fmla="*/ 7323438 w 7537633"/>
              <a:gd name="connsiteY69" fmla="*/ 3468129 h 4596713"/>
              <a:gd name="connsiteX70" fmla="*/ 7331676 w 7537633"/>
              <a:gd name="connsiteY70" fmla="*/ 3426940 h 4596713"/>
              <a:gd name="connsiteX71" fmla="*/ 7339914 w 7537633"/>
              <a:gd name="connsiteY71" fmla="*/ 3377513 h 4596713"/>
              <a:gd name="connsiteX72" fmla="*/ 7364627 w 7537633"/>
              <a:gd name="connsiteY72" fmla="*/ 3286897 h 4596713"/>
              <a:gd name="connsiteX73" fmla="*/ 7389341 w 7537633"/>
              <a:gd name="connsiteY73" fmla="*/ 3146854 h 4596713"/>
              <a:gd name="connsiteX74" fmla="*/ 7414054 w 7537633"/>
              <a:gd name="connsiteY74" fmla="*/ 3015048 h 4596713"/>
              <a:gd name="connsiteX75" fmla="*/ 7447005 w 7537633"/>
              <a:gd name="connsiteY75" fmla="*/ 2916194 h 4596713"/>
              <a:gd name="connsiteX76" fmla="*/ 7463481 w 7537633"/>
              <a:gd name="connsiteY76" fmla="*/ 2866767 h 4596713"/>
              <a:gd name="connsiteX77" fmla="*/ 7471719 w 7537633"/>
              <a:gd name="connsiteY77" fmla="*/ 2842054 h 4596713"/>
              <a:gd name="connsiteX78" fmla="*/ 7488195 w 7537633"/>
              <a:gd name="connsiteY78" fmla="*/ 2726724 h 4596713"/>
              <a:gd name="connsiteX79" fmla="*/ 7504670 w 7537633"/>
              <a:gd name="connsiteY79" fmla="*/ 2669059 h 4596713"/>
              <a:gd name="connsiteX80" fmla="*/ 7521146 w 7537633"/>
              <a:gd name="connsiteY80" fmla="*/ 2636108 h 4596713"/>
              <a:gd name="connsiteX81" fmla="*/ 7537622 w 7537633"/>
              <a:gd name="connsiteY81" fmla="*/ 1894702 h 4596713"/>
              <a:gd name="connsiteX82" fmla="*/ 7529384 w 7537633"/>
              <a:gd name="connsiteY82" fmla="*/ 1795848 h 4596713"/>
              <a:gd name="connsiteX83" fmla="*/ 7512908 w 7537633"/>
              <a:gd name="connsiteY83" fmla="*/ 1425145 h 4596713"/>
              <a:gd name="connsiteX84" fmla="*/ 7496432 w 7537633"/>
              <a:gd name="connsiteY84" fmla="*/ 1293340 h 4596713"/>
              <a:gd name="connsiteX85" fmla="*/ 7479957 w 7537633"/>
              <a:gd name="connsiteY85" fmla="*/ 1227437 h 4596713"/>
              <a:gd name="connsiteX86" fmla="*/ 7471719 w 7537633"/>
              <a:gd name="connsiteY86" fmla="*/ 1136821 h 4596713"/>
              <a:gd name="connsiteX87" fmla="*/ 7463481 w 7537633"/>
              <a:gd name="connsiteY87" fmla="*/ 881448 h 4596713"/>
              <a:gd name="connsiteX88" fmla="*/ 7447005 w 7537633"/>
              <a:gd name="connsiteY88" fmla="*/ 807308 h 4596713"/>
              <a:gd name="connsiteX89" fmla="*/ 7455243 w 7537633"/>
              <a:gd name="connsiteY89" fmla="*/ 593124 h 4596713"/>
              <a:gd name="connsiteX90" fmla="*/ 7463481 w 7537633"/>
              <a:gd name="connsiteY90" fmla="*/ 543697 h 4596713"/>
              <a:gd name="connsiteX91" fmla="*/ 7447005 w 7537633"/>
              <a:gd name="connsiteY91" fmla="*/ 354227 h 4596713"/>
              <a:gd name="connsiteX92" fmla="*/ 7455243 w 7537633"/>
              <a:gd name="connsiteY92" fmla="*/ 263610 h 4596713"/>
              <a:gd name="connsiteX93" fmla="*/ 7447005 w 7537633"/>
              <a:gd name="connsiteY93" fmla="*/ 181232 h 4596713"/>
              <a:gd name="connsiteX94" fmla="*/ 7430530 w 7537633"/>
              <a:gd name="connsiteY94" fmla="*/ 107091 h 4596713"/>
              <a:gd name="connsiteX95" fmla="*/ 7414054 w 7537633"/>
              <a:gd name="connsiteY95" fmla="*/ 57664 h 4596713"/>
              <a:gd name="connsiteX96" fmla="*/ 7405816 w 7537633"/>
              <a:gd name="connsiteY96" fmla="*/ 32951 h 4596713"/>
              <a:gd name="connsiteX97" fmla="*/ 7381103 w 7537633"/>
              <a:gd name="connsiteY97" fmla="*/ 0 h 4596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7537633" h="4596713">
                <a:moveTo>
                  <a:pt x="0" y="4596713"/>
                </a:moveTo>
                <a:cubicBezTo>
                  <a:pt x="120824" y="4572548"/>
                  <a:pt x="-9279" y="4596289"/>
                  <a:pt x="263611" y="4580237"/>
                </a:cubicBezTo>
                <a:cubicBezTo>
                  <a:pt x="293802" y="4578461"/>
                  <a:pt x="339981" y="4567602"/>
                  <a:pt x="370703" y="4563762"/>
                </a:cubicBezTo>
                <a:cubicBezTo>
                  <a:pt x="398086" y="4560339"/>
                  <a:pt x="425622" y="4558270"/>
                  <a:pt x="453081" y="4555524"/>
                </a:cubicBezTo>
                <a:cubicBezTo>
                  <a:pt x="497016" y="4558270"/>
                  <a:pt x="540866" y="4563762"/>
                  <a:pt x="584887" y="4563762"/>
                </a:cubicBezTo>
                <a:cubicBezTo>
                  <a:pt x="847165" y="4563762"/>
                  <a:pt x="842275" y="4562221"/>
                  <a:pt x="1021492" y="4547286"/>
                </a:cubicBezTo>
                <a:cubicBezTo>
                  <a:pt x="1128584" y="4550032"/>
                  <a:pt x="1235762" y="4550428"/>
                  <a:pt x="1342768" y="4555524"/>
                </a:cubicBezTo>
                <a:cubicBezTo>
                  <a:pt x="1351441" y="4555937"/>
                  <a:pt x="1358885" y="4562534"/>
                  <a:pt x="1367481" y="4563762"/>
                </a:cubicBezTo>
                <a:cubicBezTo>
                  <a:pt x="1397506" y="4568051"/>
                  <a:pt x="1427892" y="4569254"/>
                  <a:pt x="1458097" y="4572000"/>
                </a:cubicBezTo>
                <a:cubicBezTo>
                  <a:pt x="1580681" y="4612857"/>
                  <a:pt x="1488030" y="4585098"/>
                  <a:pt x="1795849" y="4572000"/>
                </a:cubicBezTo>
                <a:cubicBezTo>
                  <a:pt x="1820692" y="4570943"/>
                  <a:pt x="1845276" y="4566508"/>
                  <a:pt x="1869989" y="4563762"/>
                </a:cubicBezTo>
                <a:cubicBezTo>
                  <a:pt x="1889575" y="4557233"/>
                  <a:pt x="1906968" y="4550734"/>
                  <a:pt x="1927654" y="4547286"/>
                </a:cubicBezTo>
                <a:cubicBezTo>
                  <a:pt x="1949491" y="4543646"/>
                  <a:pt x="1971589" y="4541794"/>
                  <a:pt x="1993557" y="4539048"/>
                </a:cubicBezTo>
                <a:cubicBezTo>
                  <a:pt x="2001795" y="4536302"/>
                  <a:pt x="2009921" y="4533195"/>
                  <a:pt x="2018270" y="4530810"/>
                </a:cubicBezTo>
                <a:cubicBezTo>
                  <a:pt x="2029156" y="4527700"/>
                  <a:pt x="2040815" y="4527033"/>
                  <a:pt x="2051222" y="4522573"/>
                </a:cubicBezTo>
                <a:cubicBezTo>
                  <a:pt x="2099080" y="4502063"/>
                  <a:pt x="2052579" y="4508541"/>
                  <a:pt x="2100649" y="4497859"/>
                </a:cubicBezTo>
                <a:cubicBezTo>
                  <a:pt x="2161203" y="4484402"/>
                  <a:pt x="2218519" y="4485343"/>
                  <a:pt x="2281881" y="4481383"/>
                </a:cubicBezTo>
                <a:cubicBezTo>
                  <a:pt x="2352857" y="4463638"/>
                  <a:pt x="2293134" y="4476616"/>
                  <a:pt x="2421924" y="4464908"/>
                </a:cubicBezTo>
                <a:cubicBezTo>
                  <a:pt x="2446688" y="4462657"/>
                  <a:pt x="2471232" y="4457944"/>
                  <a:pt x="2496065" y="4456670"/>
                </a:cubicBezTo>
                <a:cubicBezTo>
                  <a:pt x="2578381" y="4452449"/>
                  <a:pt x="2660847" y="4451863"/>
                  <a:pt x="2743200" y="4448432"/>
                </a:cubicBezTo>
                <a:cubicBezTo>
                  <a:pt x="2792660" y="4446371"/>
                  <a:pt x="2842054" y="4442940"/>
                  <a:pt x="2891481" y="4440194"/>
                </a:cubicBezTo>
                <a:cubicBezTo>
                  <a:pt x="3053506" y="4407788"/>
                  <a:pt x="2946227" y="4426141"/>
                  <a:pt x="3311611" y="4440194"/>
                </a:cubicBezTo>
                <a:cubicBezTo>
                  <a:pt x="3328302" y="4440836"/>
                  <a:pt x="3344362" y="4447479"/>
                  <a:pt x="3361038" y="4448432"/>
                </a:cubicBezTo>
                <a:cubicBezTo>
                  <a:pt x="3440588" y="4452978"/>
                  <a:pt x="3520303" y="4453924"/>
                  <a:pt x="3599935" y="4456670"/>
                </a:cubicBezTo>
                <a:cubicBezTo>
                  <a:pt x="3630140" y="4459416"/>
                  <a:pt x="3660221" y="4464908"/>
                  <a:pt x="3690551" y="4464908"/>
                </a:cubicBezTo>
                <a:cubicBezTo>
                  <a:pt x="3723426" y="4464908"/>
                  <a:pt x="3764481" y="4458381"/>
                  <a:pt x="3797643" y="4448432"/>
                </a:cubicBezTo>
                <a:cubicBezTo>
                  <a:pt x="3814277" y="4443442"/>
                  <a:pt x="3830594" y="4437448"/>
                  <a:pt x="3847070" y="4431956"/>
                </a:cubicBezTo>
                <a:cubicBezTo>
                  <a:pt x="3855308" y="4429210"/>
                  <a:pt x="3863188" y="4424946"/>
                  <a:pt x="3871784" y="4423718"/>
                </a:cubicBezTo>
                <a:cubicBezTo>
                  <a:pt x="3891006" y="4420972"/>
                  <a:pt x="3910345" y="4418954"/>
                  <a:pt x="3929449" y="4415481"/>
                </a:cubicBezTo>
                <a:cubicBezTo>
                  <a:pt x="3940588" y="4413456"/>
                  <a:pt x="3951298" y="4409463"/>
                  <a:pt x="3962400" y="4407243"/>
                </a:cubicBezTo>
                <a:cubicBezTo>
                  <a:pt x="3978779" y="4403967"/>
                  <a:pt x="3995351" y="4401751"/>
                  <a:pt x="4011827" y="4399005"/>
                </a:cubicBezTo>
                <a:cubicBezTo>
                  <a:pt x="4030062" y="4386848"/>
                  <a:pt x="4048569" y="4376844"/>
                  <a:pt x="4061254" y="4357816"/>
                </a:cubicBezTo>
                <a:cubicBezTo>
                  <a:pt x="4093086" y="4310068"/>
                  <a:pt x="4038937" y="4353472"/>
                  <a:pt x="4094205" y="4316627"/>
                </a:cubicBezTo>
                <a:cubicBezTo>
                  <a:pt x="4147769" y="4236281"/>
                  <a:pt x="4061891" y="4359158"/>
                  <a:pt x="4143632" y="4267200"/>
                </a:cubicBezTo>
                <a:cubicBezTo>
                  <a:pt x="4156787" y="4252400"/>
                  <a:pt x="4157799" y="4224035"/>
                  <a:pt x="4176584" y="4217773"/>
                </a:cubicBezTo>
                <a:cubicBezTo>
                  <a:pt x="4210690" y="4206404"/>
                  <a:pt x="4194072" y="4214352"/>
                  <a:pt x="4226011" y="4193059"/>
                </a:cubicBezTo>
                <a:cubicBezTo>
                  <a:pt x="4231503" y="4184821"/>
                  <a:pt x="4234881" y="4174683"/>
                  <a:pt x="4242487" y="4168345"/>
                </a:cubicBezTo>
                <a:cubicBezTo>
                  <a:pt x="4251921" y="4160484"/>
                  <a:pt x="4264776" y="4157963"/>
                  <a:pt x="4275438" y="4151870"/>
                </a:cubicBezTo>
                <a:cubicBezTo>
                  <a:pt x="4284034" y="4146958"/>
                  <a:pt x="4291296" y="4139822"/>
                  <a:pt x="4300151" y="4135394"/>
                </a:cubicBezTo>
                <a:cubicBezTo>
                  <a:pt x="4307918" y="4131511"/>
                  <a:pt x="4317274" y="4131373"/>
                  <a:pt x="4324865" y="4127156"/>
                </a:cubicBezTo>
                <a:cubicBezTo>
                  <a:pt x="4342174" y="4117540"/>
                  <a:pt x="4355507" y="4100467"/>
                  <a:pt x="4374292" y="4094205"/>
                </a:cubicBezTo>
                <a:cubicBezTo>
                  <a:pt x="4390768" y="4088713"/>
                  <a:pt x="4409269" y="4087362"/>
                  <a:pt x="4423719" y="4077729"/>
                </a:cubicBezTo>
                <a:cubicBezTo>
                  <a:pt x="4457853" y="4054974"/>
                  <a:pt x="4438827" y="4063655"/>
                  <a:pt x="4481384" y="4053016"/>
                </a:cubicBezTo>
                <a:cubicBezTo>
                  <a:pt x="4492368" y="4047524"/>
                  <a:pt x="4503673" y="4042633"/>
                  <a:pt x="4514335" y="4036540"/>
                </a:cubicBezTo>
                <a:cubicBezTo>
                  <a:pt x="4522931" y="4031628"/>
                  <a:pt x="4529402" y="4022290"/>
                  <a:pt x="4539049" y="4020064"/>
                </a:cubicBezTo>
                <a:cubicBezTo>
                  <a:pt x="4565939" y="4013859"/>
                  <a:pt x="4593968" y="4014573"/>
                  <a:pt x="4621427" y="4011827"/>
                </a:cubicBezTo>
                <a:cubicBezTo>
                  <a:pt x="4632411" y="4009081"/>
                  <a:pt x="4643492" y="4006699"/>
                  <a:pt x="4654378" y="4003589"/>
                </a:cubicBezTo>
                <a:cubicBezTo>
                  <a:pt x="4676614" y="3997236"/>
                  <a:pt x="4687903" y="3990332"/>
                  <a:pt x="4712043" y="3987113"/>
                </a:cubicBezTo>
                <a:cubicBezTo>
                  <a:pt x="4742107" y="3983104"/>
                  <a:pt x="4772454" y="3981621"/>
                  <a:pt x="4802660" y="3978875"/>
                </a:cubicBezTo>
                <a:cubicBezTo>
                  <a:pt x="4880087" y="3959518"/>
                  <a:pt x="4800199" y="3977474"/>
                  <a:pt x="4950941" y="3962400"/>
                </a:cubicBezTo>
                <a:cubicBezTo>
                  <a:pt x="4967561" y="3960738"/>
                  <a:pt x="4983892" y="3956908"/>
                  <a:pt x="5000368" y="3954162"/>
                </a:cubicBezTo>
                <a:cubicBezTo>
                  <a:pt x="5105274" y="3919192"/>
                  <a:pt x="4997423" y="3952540"/>
                  <a:pt x="5272216" y="3937686"/>
                </a:cubicBezTo>
                <a:cubicBezTo>
                  <a:pt x="5305618" y="3935880"/>
                  <a:pt x="5397194" y="3915886"/>
                  <a:pt x="5420497" y="3912973"/>
                </a:cubicBezTo>
                <a:cubicBezTo>
                  <a:pt x="5456023" y="3908532"/>
                  <a:pt x="5491892" y="3907481"/>
                  <a:pt x="5527589" y="3904735"/>
                </a:cubicBezTo>
                <a:cubicBezTo>
                  <a:pt x="5541319" y="3901989"/>
                  <a:pt x="5554776" y="3896497"/>
                  <a:pt x="5568778" y="3896497"/>
                </a:cubicBezTo>
                <a:cubicBezTo>
                  <a:pt x="5787276" y="3896497"/>
                  <a:pt x="5792941" y="3898902"/>
                  <a:pt x="5947719" y="3912973"/>
                </a:cubicBezTo>
                <a:cubicBezTo>
                  <a:pt x="6029869" y="3933509"/>
                  <a:pt x="5953538" y="3916588"/>
                  <a:pt x="6120714" y="3929448"/>
                </a:cubicBezTo>
                <a:cubicBezTo>
                  <a:pt x="6165701" y="3932909"/>
                  <a:pt x="6208073" y="3939574"/>
                  <a:pt x="6252519" y="3945924"/>
                </a:cubicBezTo>
                <a:cubicBezTo>
                  <a:pt x="6359072" y="3981443"/>
                  <a:pt x="6258335" y="3950476"/>
                  <a:pt x="6532605" y="3962400"/>
                </a:cubicBezTo>
                <a:cubicBezTo>
                  <a:pt x="6573847" y="3964193"/>
                  <a:pt x="6614984" y="3967891"/>
                  <a:pt x="6656173" y="3970637"/>
                </a:cubicBezTo>
                <a:cubicBezTo>
                  <a:pt x="6757674" y="4004471"/>
                  <a:pt x="6686840" y="3984325"/>
                  <a:pt x="6928022" y="3962400"/>
                </a:cubicBezTo>
                <a:cubicBezTo>
                  <a:pt x="6936670" y="3961614"/>
                  <a:pt x="6944095" y="3955026"/>
                  <a:pt x="6952735" y="3954162"/>
                </a:cubicBezTo>
                <a:cubicBezTo>
                  <a:pt x="6999265" y="3949509"/>
                  <a:pt x="7046097" y="3948670"/>
                  <a:pt x="7092778" y="3945924"/>
                </a:cubicBezTo>
                <a:cubicBezTo>
                  <a:pt x="7109254" y="3934940"/>
                  <a:pt x="7133350" y="3930684"/>
                  <a:pt x="7142205" y="3912973"/>
                </a:cubicBezTo>
                <a:cubicBezTo>
                  <a:pt x="7163109" y="3871165"/>
                  <a:pt x="7148463" y="3886833"/>
                  <a:pt x="7183395" y="3863545"/>
                </a:cubicBezTo>
                <a:cubicBezTo>
                  <a:pt x="7222808" y="3804425"/>
                  <a:pt x="7202344" y="3828119"/>
                  <a:pt x="7241060" y="3789405"/>
                </a:cubicBezTo>
                <a:cubicBezTo>
                  <a:pt x="7254551" y="3748928"/>
                  <a:pt x="7268649" y="3708734"/>
                  <a:pt x="7274011" y="3665837"/>
                </a:cubicBezTo>
                <a:cubicBezTo>
                  <a:pt x="7283772" y="3587749"/>
                  <a:pt x="7272349" y="3619736"/>
                  <a:pt x="7298724" y="3566983"/>
                </a:cubicBezTo>
                <a:cubicBezTo>
                  <a:pt x="7309817" y="3500425"/>
                  <a:pt x="7301680" y="3533402"/>
                  <a:pt x="7323438" y="3468129"/>
                </a:cubicBezTo>
                <a:lnTo>
                  <a:pt x="7323438" y="3468129"/>
                </a:lnTo>
                <a:cubicBezTo>
                  <a:pt x="7326184" y="3454399"/>
                  <a:pt x="7329171" y="3440716"/>
                  <a:pt x="7331676" y="3426940"/>
                </a:cubicBezTo>
                <a:cubicBezTo>
                  <a:pt x="7334664" y="3410506"/>
                  <a:pt x="7336088" y="3393772"/>
                  <a:pt x="7339914" y="3377513"/>
                </a:cubicBezTo>
                <a:cubicBezTo>
                  <a:pt x="7347085" y="3347037"/>
                  <a:pt x="7356389" y="3317102"/>
                  <a:pt x="7364627" y="3286897"/>
                </a:cubicBezTo>
                <a:cubicBezTo>
                  <a:pt x="7387726" y="3079008"/>
                  <a:pt x="7355578" y="3338180"/>
                  <a:pt x="7389341" y="3146854"/>
                </a:cubicBezTo>
                <a:cubicBezTo>
                  <a:pt x="7409850" y="3030636"/>
                  <a:pt x="7382656" y="3114477"/>
                  <a:pt x="7414054" y="3015048"/>
                </a:cubicBezTo>
                <a:cubicBezTo>
                  <a:pt x="7424513" y="2981927"/>
                  <a:pt x="7436021" y="2949145"/>
                  <a:pt x="7447005" y="2916194"/>
                </a:cubicBezTo>
                <a:lnTo>
                  <a:pt x="7463481" y="2866767"/>
                </a:lnTo>
                <a:lnTo>
                  <a:pt x="7471719" y="2842054"/>
                </a:lnTo>
                <a:cubicBezTo>
                  <a:pt x="7476782" y="2801549"/>
                  <a:pt x="7480276" y="2766322"/>
                  <a:pt x="7488195" y="2726724"/>
                </a:cubicBezTo>
                <a:cubicBezTo>
                  <a:pt x="7490808" y="2713657"/>
                  <a:pt x="7498780" y="2682801"/>
                  <a:pt x="7504670" y="2669059"/>
                </a:cubicBezTo>
                <a:cubicBezTo>
                  <a:pt x="7509507" y="2657772"/>
                  <a:pt x="7515654" y="2647092"/>
                  <a:pt x="7521146" y="2636108"/>
                </a:cubicBezTo>
                <a:cubicBezTo>
                  <a:pt x="7526638" y="2388973"/>
                  <a:pt x="7535199" y="2141886"/>
                  <a:pt x="7537622" y="1894702"/>
                </a:cubicBezTo>
                <a:cubicBezTo>
                  <a:pt x="7537946" y="1861638"/>
                  <a:pt x="7531035" y="1828872"/>
                  <a:pt x="7529384" y="1795848"/>
                </a:cubicBezTo>
                <a:cubicBezTo>
                  <a:pt x="7524662" y="1701410"/>
                  <a:pt x="7522512" y="1530791"/>
                  <a:pt x="7512908" y="1425145"/>
                </a:cubicBezTo>
                <a:cubicBezTo>
                  <a:pt x="7508899" y="1381050"/>
                  <a:pt x="7507170" y="1336295"/>
                  <a:pt x="7496432" y="1293340"/>
                </a:cubicBezTo>
                <a:lnTo>
                  <a:pt x="7479957" y="1227437"/>
                </a:lnTo>
                <a:cubicBezTo>
                  <a:pt x="7477211" y="1197232"/>
                  <a:pt x="7473162" y="1167117"/>
                  <a:pt x="7471719" y="1136821"/>
                </a:cubicBezTo>
                <a:cubicBezTo>
                  <a:pt x="7467668" y="1051749"/>
                  <a:pt x="7469851" y="966378"/>
                  <a:pt x="7463481" y="881448"/>
                </a:cubicBezTo>
                <a:cubicBezTo>
                  <a:pt x="7461588" y="856203"/>
                  <a:pt x="7452497" y="832021"/>
                  <a:pt x="7447005" y="807308"/>
                </a:cubicBezTo>
                <a:cubicBezTo>
                  <a:pt x="7449751" y="735913"/>
                  <a:pt x="7450786" y="664432"/>
                  <a:pt x="7455243" y="593124"/>
                </a:cubicBezTo>
                <a:cubicBezTo>
                  <a:pt x="7456285" y="576454"/>
                  <a:pt x="7463481" y="560400"/>
                  <a:pt x="7463481" y="543697"/>
                </a:cubicBezTo>
                <a:cubicBezTo>
                  <a:pt x="7463481" y="411203"/>
                  <a:pt x="7466001" y="430207"/>
                  <a:pt x="7447005" y="354227"/>
                </a:cubicBezTo>
                <a:cubicBezTo>
                  <a:pt x="7449751" y="324021"/>
                  <a:pt x="7455243" y="293940"/>
                  <a:pt x="7455243" y="263610"/>
                </a:cubicBezTo>
                <a:cubicBezTo>
                  <a:pt x="7455243" y="236014"/>
                  <a:pt x="7450652" y="208586"/>
                  <a:pt x="7447005" y="181232"/>
                </a:cubicBezTo>
                <a:cubicBezTo>
                  <a:pt x="7445123" y="167117"/>
                  <a:pt x="7435230" y="122756"/>
                  <a:pt x="7430530" y="107091"/>
                </a:cubicBezTo>
                <a:cubicBezTo>
                  <a:pt x="7425540" y="90457"/>
                  <a:pt x="7419546" y="74140"/>
                  <a:pt x="7414054" y="57664"/>
                </a:cubicBezTo>
                <a:cubicBezTo>
                  <a:pt x="7411308" y="49426"/>
                  <a:pt x="7410632" y="40176"/>
                  <a:pt x="7405816" y="32951"/>
                </a:cubicBezTo>
                <a:cubicBezTo>
                  <a:pt x="7387187" y="5006"/>
                  <a:pt x="7396342" y="15237"/>
                  <a:pt x="7381103"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Connector 25"/>
          <p:cNvCxnSpPr/>
          <p:nvPr/>
        </p:nvCxnSpPr>
        <p:spPr>
          <a:xfrm>
            <a:off x="988540" y="6021045"/>
            <a:ext cx="1375719" cy="22994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2364259" y="6021045"/>
            <a:ext cx="1112109" cy="2273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476368" y="6021045"/>
            <a:ext cx="840259" cy="1136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4304270" y="5398101"/>
            <a:ext cx="330732" cy="73662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8" idx="57"/>
          </p:cNvCxnSpPr>
          <p:nvPr/>
        </p:nvCxnSpPr>
        <p:spPr>
          <a:xfrm>
            <a:off x="4624538" y="5398101"/>
            <a:ext cx="1444553" cy="69816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endCxn id="8" idx="89"/>
          </p:cNvCxnSpPr>
          <p:nvPr/>
        </p:nvCxnSpPr>
        <p:spPr>
          <a:xfrm flipV="1">
            <a:off x="6063049" y="3933168"/>
            <a:ext cx="956389" cy="216309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384324" y="2913841"/>
            <a:ext cx="624452" cy="102185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2364259" y="5809965"/>
            <a:ext cx="0" cy="438435"/>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2364258" y="6217801"/>
            <a:ext cx="0" cy="298328"/>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flipV="1">
            <a:off x="3478426" y="5715825"/>
            <a:ext cx="6178" cy="311803"/>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3481515" y="6021045"/>
            <a:ext cx="2430" cy="378463"/>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endCxn id="6" idx="42"/>
          </p:cNvCxnSpPr>
          <p:nvPr/>
        </p:nvCxnSpPr>
        <p:spPr>
          <a:xfrm flipH="1" flipV="1">
            <a:off x="4256174" y="5414916"/>
            <a:ext cx="47437" cy="708087"/>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4305270" y="6166849"/>
            <a:ext cx="3449" cy="200116"/>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flipV="1">
            <a:off x="4615762" y="5014716"/>
            <a:ext cx="19240" cy="383385"/>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endCxn id="8" idx="42"/>
          </p:cNvCxnSpPr>
          <p:nvPr/>
        </p:nvCxnSpPr>
        <p:spPr>
          <a:xfrm>
            <a:off x="4632115" y="5407383"/>
            <a:ext cx="37491" cy="757974"/>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endCxn id="6" idx="75"/>
          </p:cNvCxnSpPr>
          <p:nvPr/>
        </p:nvCxnSpPr>
        <p:spPr>
          <a:xfrm flipH="1" flipV="1">
            <a:off x="6013667" y="4809037"/>
            <a:ext cx="47548" cy="1259324"/>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0" name="Left Brace 69"/>
          <p:cNvSpPr/>
          <p:nvPr/>
        </p:nvSpPr>
        <p:spPr>
          <a:xfrm rot="4935358">
            <a:off x="3164396" y="2553457"/>
            <a:ext cx="306684" cy="4830570"/>
          </a:xfrm>
          <a:prstGeom prst="leftBrac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1" name="TextBox 70"/>
          <p:cNvSpPr txBox="1"/>
          <p:nvPr/>
        </p:nvSpPr>
        <p:spPr>
          <a:xfrm>
            <a:off x="2019785" y="3863746"/>
            <a:ext cx="2239176" cy="923330"/>
          </a:xfrm>
          <a:prstGeom prst="rect">
            <a:avLst/>
          </a:prstGeom>
          <a:noFill/>
        </p:spPr>
        <p:txBody>
          <a:bodyPr wrap="square" rtlCol="0">
            <a:spAutoFit/>
          </a:bodyPr>
          <a:lstStyle/>
          <a:p>
            <a:r>
              <a:rPr lang="en-GB" dirty="0" smtClean="0"/>
              <a:t>This works perfectly for simple passages like this </a:t>
            </a:r>
            <a:endParaRPr lang="en-GB" dirty="0"/>
          </a:p>
        </p:txBody>
      </p:sp>
      <p:sp>
        <p:nvSpPr>
          <p:cNvPr id="72" name="Rectangle 71"/>
          <p:cNvSpPr/>
          <p:nvPr/>
        </p:nvSpPr>
        <p:spPr>
          <a:xfrm>
            <a:off x="651333" y="2528873"/>
            <a:ext cx="1368452" cy="461665"/>
          </a:xfrm>
          <a:prstGeom prst="rect">
            <a:avLst/>
          </a:prstGeom>
        </p:spPr>
        <p:txBody>
          <a:bodyPr wrap="none">
            <a:spAutoFit/>
          </a:bodyPr>
          <a:lstStyle/>
          <a:p>
            <a:r>
              <a:rPr lang="en-GB" sz="2400" b="1" u="sng" dirty="0" smtClean="0">
                <a:effectLst>
                  <a:outerShdw blurRad="38100" dist="38100" dir="2700000" algn="tl">
                    <a:srgbClr val="000000">
                      <a:alpha val="43137"/>
                    </a:srgbClr>
                  </a:outerShdw>
                </a:effectLst>
              </a:rPr>
              <a:t>Elevation</a:t>
            </a:r>
            <a:endParaRPr lang="en-GB" sz="2400" b="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275008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845008" y="529801"/>
            <a:ext cx="5904630" cy="707886"/>
          </a:xfrm>
          <a:prstGeom prst="rect">
            <a:avLst/>
          </a:prstGeom>
          <a:noFill/>
        </p:spPr>
        <p:txBody>
          <a:bodyPr wrap="none" lIns="91440" tIns="45720" rIns="91440" bIns="45720">
            <a:spAutoFit/>
          </a:bodyPr>
          <a:lstStyle/>
          <a:p>
            <a:pPr algn="ctr"/>
            <a:r>
              <a:rPr lang="en-US" sz="4000" b="0" cap="none" spc="0" dirty="0" smtClean="0">
                <a:ln w="0"/>
                <a:solidFill>
                  <a:schemeClr val="tx1"/>
                </a:solidFill>
                <a:effectLst>
                  <a:outerShdw blurRad="38100" dist="19050" dir="2700000" algn="tl" rotWithShape="0">
                    <a:schemeClr val="dk1">
                      <a:alpha val="40000"/>
                    </a:schemeClr>
                  </a:outerShdw>
                </a:effectLst>
              </a:rPr>
              <a:t>Step 6: </a:t>
            </a:r>
            <a:r>
              <a:rPr lang="en-US" sz="4000" dirty="0" smtClean="0">
                <a:ln w="0"/>
                <a:effectLst>
                  <a:outerShdw blurRad="38100" dist="19050" dir="2700000" algn="tl" rotWithShape="0">
                    <a:schemeClr val="dk1">
                      <a:alpha val="40000"/>
                    </a:schemeClr>
                  </a:outerShdw>
                </a:effectLst>
              </a:rPr>
              <a:t>S</a:t>
            </a:r>
            <a:r>
              <a:rPr lang="en-US" sz="4000" b="0" cap="none" spc="0" dirty="0" smtClean="0">
                <a:ln w="0"/>
                <a:solidFill>
                  <a:schemeClr val="tx1"/>
                </a:solidFill>
                <a:effectLst>
                  <a:outerShdw blurRad="38100" dist="19050" dir="2700000" algn="tl" rotWithShape="0">
                    <a:schemeClr val="dk1">
                      <a:alpha val="40000"/>
                    </a:schemeClr>
                  </a:outerShdw>
                </a:effectLst>
              </a:rPr>
              <a:t>tation Descriptions</a:t>
            </a:r>
            <a:endParaRPr lang="en-US" sz="4000" b="0" cap="none" spc="0" dirty="0">
              <a:ln w="0"/>
              <a:solidFill>
                <a:schemeClr val="tx1"/>
              </a:solidFill>
              <a:effectLst>
                <a:outerShdw blurRad="38100" dist="19050" dir="2700000" algn="tl" rotWithShape="0">
                  <a:schemeClr val="dk1">
                    <a:alpha val="40000"/>
                  </a:schemeClr>
                </a:outerShdw>
              </a:effectLst>
            </a:endParaRPr>
          </a:p>
        </p:txBody>
      </p:sp>
      <p:sp>
        <p:nvSpPr>
          <p:cNvPr id="4" name="Rectangle 3"/>
          <p:cNvSpPr/>
          <p:nvPr/>
        </p:nvSpPr>
        <p:spPr>
          <a:xfrm>
            <a:off x="5845008" y="1899065"/>
            <a:ext cx="6263864" cy="2585323"/>
          </a:xfrm>
          <a:prstGeom prst="rect">
            <a:avLst/>
          </a:prstGeom>
        </p:spPr>
        <p:txBody>
          <a:bodyPr wrap="square">
            <a:spAutoFit/>
          </a:bodyPr>
          <a:lstStyle/>
          <a:p>
            <a:pPr marL="285750" indent="-285750">
              <a:buFont typeface="Arial" panose="020B0604020202020204" pitchFamily="34" charset="0"/>
              <a:buChar char="•"/>
            </a:pPr>
            <a:r>
              <a:rPr lang="en-GB" dirty="0" smtClean="0"/>
              <a:t>In order for other people to be able to easily pick up where you left off on a surveying trip it is important to keep a detailed record of where your survey stations are.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This is particularly important at the end of a surveying trip or at a junction.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To do this simply add a comment after the passage dimensions for a passage. </a:t>
            </a:r>
          </a:p>
        </p:txBody>
      </p:sp>
      <p:pic>
        <p:nvPicPr>
          <p:cNvPr id="6" name="Picture 5"/>
          <p:cNvPicPr>
            <a:picLocks noChangeAspect="1"/>
          </p:cNvPicPr>
          <p:nvPr/>
        </p:nvPicPr>
        <p:blipFill rotWithShape="1">
          <a:blip r:embed="rId2"/>
          <a:srcRect l="26713" t="7409" r="36039" b="40155"/>
          <a:stretch/>
        </p:blipFill>
        <p:spPr>
          <a:xfrm>
            <a:off x="316204" y="1515761"/>
            <a:ext cx="5191892" cy="4111313"/>
          </a:xfrm>
          <a:prstGeom prst="rect">
            <a:avLst/>
          </a:prstGeom>
        </p:spPr>
      </p:pic>
    </p:spTree>
    <p:extLst>
      <p:ext uri="{BB962C8B-B14F-4D97-AF65-F5344CB8AC3E}">
        <p14:creationId xmlns:p14="http://schemas.microsoft.com/office/powerpoint/2010/main" val="24242635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013341" y="513325"/>
            <a:ext cx="3697422"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Step </a:t>
            </a:r>
            <a:r>
              <a:rPr lang="en-US" sz="5400" dirty="0" smtClean="0">
                <a:ln w="0"/>
                <a:effectLst>
                  <a:outerShdw blurRad="38100" dist="19050" dir="2700000" algn="tl" rotWithShape="0">
                    <a:schemeClr val="dk1">
                      <a:alpha val="40000"/>
                    </a:schemeClr>
                  </a:outerShdw>
                </a:effectLst>
              </a:rPr>
              <a:t>7</a:t>
            </a:r>
            <a:r>
              <a:rPr lang="en-US" sz="5400" b="0" cap="none" spc="0" dirty="0" smtClean="0">
                <a:ln w="0"/>
                <a:solidFill>
                  <a:schemeClr val="tx1"/>
                </a:solidFill>
                <a:effectLst>
                  <a:outerShdw blurRad="38100" dist="19050" dir="2700000" algn="tl" rotWithShape="0">
                    <a:schemeClr val="dk1">
                      <a:alpha val="40000"/>
                    </a:schemeClr>
                  </a:outerShdw>
                </a:effectLst>
              </a:rPr>
              <a:t>: *End</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5928136" y="1767260"/>
            <a:ext cx="6263864" cy="2031325"/>
          </a:xfrm>
          <a:prstGeom prst="rect">
            <a:avLst/>
          </a:prstGeom>
        </p:spPr>
        <p:txBody>
          <a:bodyPr wrap="square">
            <a:spAutoFit/>
          </a:bodyPr>
          <a:lstStyle/>
          <a:p>
            <a:pPr marL="285750" indent="-285750">
              <a:buFont typeface="Arial" panose="020B0604020202020204" pitchFamily="34" charset="0"/>
              <a:buChar char="•"/>
            </a:pPr>
            <a:r>
              <a:rPr lang="en-GB" dirty="0" smtClean="0"/>
              <a:t>Similarly to *begin, you need to let survex know when you’ve finished inputting the data.</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Enter “*End (the name of the survex file, same as the one at the start after *Begin)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pic>
        <p:nvPicPr>
          <p:cNvPr id="7" name="Picture 6"/>
          <p:cNvPicPr>
            <a:picLocks noChangeAspect="1"/>
          </p:cNvPicPr>
          <p:nvPr/>
        </p:nvPicPr>
        <p:blipFill rotWithShape="1">
          <a:blip r:embed="rId2"/>
          <a:srcRect l="26758" t="7419" r="45810" b="33792"/>
          <a:stretch/>
        </p:blipFill>
        <p:spPr>
          <a:xfrm>
            <a:off x="660007" y="864973"/>
            <a:ext cx="4241662" cy="5113430"/>
          </a:xfrm>
          <a:prstGeom prst="rect">
            <a:avLst/>
          </a:prstGeom>
        </p:spPr>
      </p:pic>
    </p:spTree>
    <p:extLst>
      <p:ext uri="{BB962C8B-B14F-4D97-AF65-F5344CB8AC3E}">
        <p14:creationId xmlns:p14="http://schemas.microsoft.com/office/powerpoint/2010/main" val="11029955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678472" y="1560494"/>
            <a:ext cx="6263864" cy="2308324"/>
          </a:xfrm>
          <a:prstGeom prst="rect">
            <a:avLst/>
          </a:prstGeom>
        </p:spPr>
        <p:txBody>
          <a:bodyPr wrap="square">
            <a:spAutoFit/>
          </a:bodyPr>
          <a:lstStyle/>
          <a:p>
            <a:pPr marL="285750" indent="-285750">
              <a:buFont typeface="Arial" panose="020B0604020202020204" pitchFamily="34" charset="0"/>
              <a:buChar char="•"/>
            </a:pPr>
            <a:r>
              <a:rPr lang="en-GB" dirty="0"/>
              <a:t>T</a:t>
            </a:r>
            <a:r>
              <a:rPr lang="en-GB" dirty="0" smtClean="0"/>
              <a:t>o create a survex file do the following</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Save as .</a:t>
            </a:r>
            <a:r>
              <a:rPr lang="en-GB" dirty="0" err="1" smtClean="0"/>
              <a:t>svx</a:t>
            </a:r>
            <a:r>
              <a:rPr lang="en-GB" dirty="0" smtClean="0"/>
              <a:t> (in this case Example passage1.svx)</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Process the file by right clicking on the file and clicking process</a:t>
            </a:r>
          </a:p>
          <a:p>
            <a:pPr marL="285750" indent="-285750">
              <a:buFont typeface="Arial" panose="020B0604020202020204" pitchFamily="34" charset="0"/>
              <a:buChar char="•"/>
            </a:pPr>
            <a:endParaRPr lang="en-GB" dirty="0"/>
          </a:p>
          <a:p>
            <a:endParaRPr lang="en-GB" dirty="0"/>
          </a:p>
        </p:txBody>
      </p:sp>
      <p:sp>
        <p:nvSpPr>
          <p:cNvPr id="4" name="Rectangle 3"/>
          <p:cNvSpPr/>
          <p:nvPr/>
        </p:nvSpPr>
        <p:spPr>
          <a:xfrm>
            <a:off x="1995486" y="4205288"/>
            <a:ext cx="57150" cy="1666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678472" y="282665"/>
            <a:ext cx="6093399"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Step </a:t>
            </a:r>
            <a:r>
              <a:rPr lang="en-US" sz="5400" dirty="0" smtClean="0">
                <a:ln w="0"/>
                <a:effectLst>
                  <a:outerShdw blurRad="38100" dist="19050" dir="2700000" algn="tl" rotWithShape="0">
                    <a:schemeClr val="dk1">
                      <a:alpha val="40000"/>
                    </a:schemeClr>
                  </a:outerShdw>
                </a:effectLst>
              </a:rPr>
              <a:t>9</a:t>
            </a:r>
            <a:r>
              <a:rPr lang="en-US" sz="5400" b="0" cap="none" spc="0" dirty="0" smtClean="0">
                <a:ln w="0"/>
                <a:solidFill>
                  <a:schemeClr val="tx1"/>
                </a:solidFill>
                <a:effectLst>
                  <a:outerShdw blurRad="38100" dist="19050" dir="2700000" algn="tl" rotWithShape="0">
                    <a:schemeClr val="dk1">
                      <a:alpha val="40000"/>
                    </a:schemeClr>
                  </a:outerShdw>
                </a:effectLst>
              </a:rPr>
              <a:t>: Create 3D file</a:t>
            </a:r>
            <a:endParaRPr lang="en-US" sz="5400" b="0" cap="none" spc="0" dirty="0">
              <a:ln w="0"/>
              <a:solidFill>
                <a:schemeClr val="tx1"/>
              </a:solidFill>
              <a:effectLst>
                <a:outerShdw blurRad="38100" dist="19050" dir="2700000" algn="tl" rotWithShape="0">
                  <a:schemeClr val="dk1">
                    <a:alpha val="40000"/>
                  </a:schemeClr>
                </a:outerShdw>
              </a:effectLst>
            </a:endParaRPr>
          </a:p>
        </p:txBody>
      </p:sp>
      <p:pic>
        <p:nvPicPr>
          <p:cNvPr id="10" name="Picture 9"/>
          <p:cNvPicPr>
            <a:picLocks noChangeAspect="1"/>
          </p:cNvPicPr>
          <p:nvPr/>
        </p:nvPicPr>
        <p:blipFill rotWithShape="1">
          <a:blip r:embed="rId2"/>
          <a:srcRect l="16024" t="21234" r="54572" b="39836"/>
          <a:stretch/>
        </p:blipFill>
        <p:spPr>
          <a:xfrm>
            <a:off x="342240" y="1560494"/>
            <a:ext cx="4935297" cy="3675488"/>
          </a:xfrm>
          <a:prstGeom prst="rect">
            <a:avLst/>
          </a:prstGeom>
        </p:spPr>
      </p:pic>
      <p:sp>
        <p:nvSpPr>
          <p:cNvPr id="2" name="Rectangle 1"/>
          <p:cNvSpPr/>
          <p:nvPr/>
        </p:nvSpPr>
        <p:spPr>
          <a:xfrm>
            <a:off x="2924434" y="4741069"/>
            <a:ext cx="216435" cy="119062"/>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3076575" y="4760120"/>
            <a:ext cx="45719" cy="738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671657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08101" y="1225689"/>
            <a:ext cx="6263864" cy="5355312"/>
          </a:xfrm>
          <a:prstGeom prst="rect">
            <a:avLst/>
          </a:prstGeom>
        </p:spPr>
        <p:txBody>
          <a:bodyPr wrap="square">
            <a:spAutoFit/>
          </a:bodyPr>
          <a:lstStyle/>
          <a:p>
            <a:pPr marL="285750" indent="-285750">
              <a:buFont typeface="Arial" panose="020B0604020202020204" pitchFamily="34" charset="0"/>
              <a:buChar char="•"/>
            </a:pPr>
            <a:r>
              <a:rPr lang="en-GB" dirty="0" smtClean="0"/>
              <a:t>Finally right click on the file once it as been saved as .</a:t>
            </a:r>
            <a:r>
              <a:rPr lang="en-GB" dirty="0" err="1" smtClean="0"/>
              <a:t>svx</a:t>
            </a: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Click on process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The file should automatically be processed into a 3D file and a log file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If something has gone wrong with the file, you will get an error file (ERR file). This is useful as it gives you an indication of what has gone wrong with your survex file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 E.g. Passage1.svx:1:16</a:t>
            </a:r>
            <a:r>
              <a:rPr lang="en-GB" dirty="0"/>
              <a:t>: error: End of line not blank </a:t>
            </a:r>
            <a:r>
              <a:rPr lang="en-GB" dirty="0" smtClean="0"/>
              <a:t>   passage1.svx:28:14</a:t>
            </a:r>
            <a:r>
              <a:rPr lang="en-GB" dirty="0"/>
              <a:t>: error: End of line not </a:t>
            </a:r>
            <a:r>
              <a:rPr lang="en-GB" dirty="0" smtClean="0"/>
              <a:t>blank</a:t>
            </a:r>
            <a:br>
              <a:rPr lang="en-GB" dirty="0" smtClean="0"/>
            </a:br>
            <a:r>
              <a:rPr lang="en-GB" dirty="0" smtClean="0"/>
              <a:t/>
            </a:r>
            <a:br>
              <a:rPr lang="en-GB" dirty="0" smtClean="0"/>
            </a:br>
            <a:r>
              <a:rPr lang="en-GB" dirty="0" smtClean="0"/>
              <a:t>This means that the 16</a:t>
            </a:r>
            <a:r>
              <a:rPr lang="en-GB" baseline="30000" dirty="0" smtClean="0"/>
              <a:t>th</a:t>
            </a:r>
            <a:r>
              <a:rPr lang="en-GB" dirty="0" smtClean="0"/>
              <a:t> character of the 1</a:t>
            </a:r>
            <a:r>
              <a:rPr lang="en-GB" baseline="30000" dirty="0" smtClean="0"/>
              <a:t>st</a:t>
            </a:r>
            <a:r>
              <a:rPr lang="en-GB" dirty="0" smtClean="0"/>
              <a:t> line &amp; the 14</a:t>
            </a:r>
            <a:r>
              <a:rPr lang="en-GB" baseline="30000" dirty="0" smtClean="0"/>
              <a:t>th</a:t>
            </a:r>
            <a:r>
              <a:rPr lang="en-GB" dirty="0" smtClean="0"/>
              <a:t> character of the 28</a:t>
            </a:r>
            <a:r>
              <a:rPr lang="en-GB" baseline="30000" dirty="0" smtClean="0"/>
              <a:t>th</a:t>
            </a:r>
            <a:r>
              <a:rPr lang="en-GB" dirty="0" smtClean="0"/>
              <a:t> line has something wrong with it, in this case I left a space in the name of the passage.  </a:t>
            </a:r>
          </a:p>
          <a:p>
            <a:pPr marL="285750" indent="-285750">
              <a:buFont typeface="Arial" panose="020B0604020202020204" pitchFamily="34" charset="0"/>
              <a:buChar char="•"/>
            </a:pPr>
            <a:endParaRPr lang="en-GB" dirty="0"/>
          </a:p>
          <a:p>
            <a:endParaRPr lang="en-GB" dirty="0" smtClean="0"/>
          </a:p>
        </p:txBody>
      </p:sp>
      <p:sp>
        <p:nvSpPr>
          <p:cNvPr id="4" name="Rectangle 3"/>
          <p:cNvSpPr/>
          <p:nvPr/>
        </p:nvSpPr>
        <p:spPr>
          <a:xfrm>
            <a:off x="1995486" y="4205288"/>
            <a:ext cx="57150" cy="1666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353990" y="159098"/>
            <a:ext cx="6417975" cy="769441"/>
          </a:xfrm>
          <a:prstGeom prst="rect">
            <a:avLst/>
          </a:prstGeom>
          <a:noFill/>
        </p:spPr>
        <p:txBody>
          <a:bodyPr wrap="none" lIns="91440" tIns="45720" rIns="91440" bIns="45720">
            <a:spAutoFit/>
          </a:bodyPr>
          <a:lstStyle/>
          <a:p>
            <a:pPr algn="ctr"/>
            <a:r>
              <a:rPr lang="en-US" sz="4400" b="0" cap="none" spc="0" dirty="0" smtClean="0">
                <a:ln w="0"/>
                <a:solidFill>
                  <a:schemeClr val="tx1"/>
                </a:solidFill>
                <a:effectLst>
                  <a:outerShdw blurRad="38100" dist="19050" dir="2700000" algn="tl" rotWithShape="0">
                    <a:schemeClr val="dk1">
                      <a:alpha val="40000"/>
                    </a:schemeClr>
                  </a:outerShdw>
                </a:effectLst>
              </a:rPr>
              <a:t>Step </a:t>
            </a:r>
            <a:r>
              <a:rPr lang="en-US" sz="4400" dirty="0" smtClean="0">
                <a:ln w="0"/>
                <a:effectLst>
                  <a:outerShdw blurRad="38100" dist="19050" dir="2700000" algn="tl" rotWithShape="0">
                    <a:schemeClr val="dk1">
                      <a:alpha val="40000"/>
                    </a:schemeClr>
                  </a:outerShdw>
                </a:effectLst>
              </a:rPr>
              <a:t>10</a:t>
            </a:r>
            <a:r>
              <a:rPr lang="en-US" sz="4400" b="0" cap="none" spc="0" dirty="0" smtClean="0">
                <a:ln w="0"/>
                <a:solidFill>
                  <a:schemeClr val="tx1"/>
                </a:solidFill>
                <a:effectLst>
                  <a:outerShdw blurRad="38100" dist="19050" dir="2700000" algn="tl" rotWithShape="0">
                    <a:schemeClr val="dk1">
                      <a:alpha val="40000"/>
                    </a:schemeClr>
                  </a:outerShdw>
                </a:effectLst>
              </a:rPr>
              <a:t>: Process the 3D file</a:t>
            </a:r>
            <a:endParaRPr lang="en-US" sz="4400" b="0" cap="none" spc="0" dirty="0">
              <a:ln w="0"/>
              <a:solidFill>
                <a:schemeClr val="tx1"/>
              </a:solidFill>
              <a:effectLst>
                <a:outerShdw blurRad="38100" dist="19050" dir="2700000" algn="tl" rotWithShape="0">
                  <a:schemeClr val="dk1">
                    <a:alpha val="40000"/>
                  </a:schemeClr>
                </a:outerShdw>
              </a:effectLst>
            </a:endParaRPr>
          </a:p>
        </p:txBody>
      </p:sp>
      <p:pic>
        <p:nvPicPr>
          <p:cNvPr id="2" name="Picture 1"/>
          <p:cNvPicPr>
            <a:picLocks noChangeAspect="1"/>
          </p:cNvPicPr>
          <p:nvPr/>
        </p:nvPicPr>
        <p:blipFill rotWithShape="1">
          <a:blip r:embed="rId2"/>
          <a:srcRect l="11850" t="4027" r="64939" b="37717"/>
          <a:stretch/>
        </p:blipFill>
        <p:spPr>
          <a:xfrm>
            <a:off x="716692" y="721648"/>
            <a:ext cx="4043644" cy="5708853"/>
          </a:xfrm>
          <a:prstGeom prst="rect">
            <a:avLst/>
          </a:prstGeom>
        </p:spPr>
      </p:pic>
    </p:spTree>
    <p:extLst>
      <p:ext uri="{BB962C8B-B14F-4D97-AF65-F5344CB8AC3E}">
        <p14:creationId xmlns:p14="http://schemas.microsoft.com/office/powerpoint/2010/main" val="21789200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20131" y="293935"/>
            <a:ext cx="2578442" cy="769441"/>
          </a:xfrm>
          <a:prstGeom prst="rect">
            <a:avLst/>
          </a:prstGeom>
          <a:noFill/>
        </p:spPr>
        <p:txBody>
          <a:bodyPr wrap="square" lIns="91440" tIns="45720" rIns="91440" bIns="45720">
            <a:spAutoFit/>
          </a:bodyPr>
          <a:lstStyle/>
          <a:p>
            <a:pPr algn="ctr"/>
            <a:r>
              <a:rPr lang="en-US" sz="4400" b="0" u="sng" cap="none" spc="0" dirty="0" smtClean="0">
                <a:ln w="0"/>
                <a:solidFill>
                  <a:schemeClr val="tx1"/>
                </a:solidFill>
                <a:effectLst>
                  <a:outerShdw blurRad="38100" dist="19050" dir="2700000" algn="tl" rotWithShape="0">
                    <a:schemeClr val="dk1">
                      <a:alpha val="40000"/>
                    </a:schemeClr>
                  </a:outerShdw>
                </a:effectLst>
              </a:rPr>
              <a:t>Examples</a:t>
            </a:r>
            <a:endParaRPr lang="en-US" sz="4400" b="0" u="sng" cap="none" spc="0" dirty="0">
              <a:ln w="0"/>
              <a:solidFill>
                <a:schemeClr val="tx1"/>
              </a:solidFill>
              <a:effectLst>
                <a:outerShdw blurRad="38100" dist="19050" dir="2700000" algn="tl" rotWithShape="0">
                  <a:schemeClr val="dk1">
                    <a:alpha val="40000"/>
                  </a:schemeClr>
                </a:outerShdw>
              </a:effectLst>
            </a:endParaRPr>
          </a:p>
        </p:txBody>
      </p:sp>
      <p:sp>
        <p:nvSpPr>
          <p:cNvPr id="10" name="Rectangle 9"/>
          <p:cNvSpPr/>
          <p:nvPr/>
        </p:nvSpPr>
        <p:spPr>
          <a:xfrm>
            <a:off x="420132" y="1469878"/>
            <a:ext cx="11261122" cy="4247317"/>
          </a:xfrm>
          <a:prstGeom prst="rect">
            <a:avLst/>
          </a:prstGeom>
        </p:spPr>
        <p:txBody>
          <a:bodyPr wrap="square">
            <a:spAutoFit/>
          </a:bodyPr>
          <a:lstStyle/>
          <a:p>
            <a:r>
              <a:rPr lang="en-GB" dirty="0" smtClean="0"/>
              <a:t>There’s more than one way to make a survex file, I’ve attached </a:t>
            </a:r>
            <a:r>
              <a:rPr lang="en-GB" dirty="0"/>
              <a:t>s</a:t>
            </a:r>
            <a:r>
              <a:rPr lang="en-GB" dirty="0" smtClean="0"/>
              <a:t>ome examples of some very different survex files which</a:t>
            </a:r>
          </a:p>
          <a:p>
            <a:r>
              <a:rPr lang="en-GB" dirty="0"/>
              <a:t>a</a:t>
            </a:r>
            <a:r>
              <a:rPr lang="en-GB" dirty="0" smtClean="0"/>
              <a:t>ll essentially do the same thing. </a:t>
            </a:r>
          </a:p>
          <a:p>
            <a:endParaRPr lang="en-GB" dirty="0"/>
          </a:p>
          <a:p>
            <a:r>
              <a:rPr lang="en-GB" dirty="0" smtClean="0"/>
              <a:t>For more details about survex and how to do more fancy stuff either look at the survex manual (see Attached) or wait for the next instalment of Brendan’s surveying Tutorials. </a:t>
            </a:r>
          </a:p>
          <a:p>
            <a:endParaRPr lang="en-GB" dirty="0"/>
          </a:p>
          <a:p>
            <a:r>
              <a:rPr lang="en-GB" dirty="0" smtClean="0"/>
              <a:t>These files will be a bit more complicated as they’re involved in a larger system of files (see next slide) and it seems people have different styles when it comes to making a survex file.</a:t>
            </a:r>
          </a:p>
          <a:p>
            <a:endParaRPr lang="en-GB" dirty="0"/>
          </a:p>
          <a:p>
            <a:r>
              <a:rPr lang="en-GB" dirty="0" smtClean="0"/>
              <a:t>If you’re just starting out, it’s probably best to just find a template and stick to that. </a:t>
            </a:r>
          </a:p>
          <a:p>
            <a:endParaRPr lang="en-GB" dirty="0"/>
          </a:p>
          <a:p>
            <a:r>
              <a:rPr lang="en-GB" dirty="0" smtClean="0"/>
              <a:t>This is a really simple introduction, I’ve probably missed out quite a lot but it’s probably enough to help you if your using survex or something. </a:t>
            </a:r>
          </a:p>
          <a:p>
            <a:endParaRPr lang="en-GB" dirty="0"/>
          </a:p>
          <a:p>
            <a:r>
              <a:rPr lang="en-GB" dirty="0">
                <a:hlinkClick r:id="rId2"/>
              </a:rPr>
              <a:t>https://</a:t>
            </a:r>
            <a:r>
              <a:rPr lang="en-GB" dirty="0" smtClean="0">
                <a:hlinkClick r:id="rId2"/>
              </a:rPr>
              <a:t>drive.google.com/open?id=0B0zxkZdXB7vUMkU0emRLbm1QSTg</a:t>
            </a:r>
            <a:r>
              <a:rPr lang="en-GB" dirty="0" smtClean="0"/>
              <a:t> </a:t>
            </a:r>
          </a:p>
        </p:txBody>
      </p:sp>
    </p:spTree>
    <p:extLst>
      <p:ext uri="{BB962C8B-B14F-4D97-AF65-F5344CB8AC3E}">
        <p14:creationId xmlns:p14="http://schemas.microsoft.com/office/powerpoint/2010/main" val="18116052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8720" y="1521719"/>
            <a:ext cx="11234614" cy="2308324"/>
          </a:xfrm>
          <a:prstGeom prst="rect">
            <a:avLst/>
          </a:prstGeom>
          <a:noFill/>
        </p:spPr>
        <p:txBody>
          <a:bodyPr wrap="none" rtlCol="0">
            <a:spAutoFit/>
          </a:bodyPr>
          <a:lstStyle/>
          <a:p>
            <a:pPr marL="285750" indent="-285750">
              <a:buFont typeface="Arial" panose="020B0604020202020204" pitchFamily="34" charset="0"/>
              <a:buChar char="•"/>
            </a:pPr>
            <a:r>
              <a:rPr lang="en-GB" dirty="0" smtClean="0"/>
              <a:t>Each survey trip will have it’s own individual </a:t>
            </a:r>
            <a:r>
              <a:rPr lang="en-GB" b="1" dirty="0" smtClean="0"/>
              <a:t>survex file</a:t>
            </a:r>
            <a:r>
              <a:rPr lang="en-GB" dirty="0" smtClean="0"/>
              <a:t> associated with it.</a:t>
            </a:r>
          </a:p>
          <a:p>
            <a:endParaRPr lang="en-GB" dirty="0"/>
          </a:p>
          <a:p>
            <a:pPr marL="285750" indent="-285750">
              <a:buFont typeface="Arial" panose="020B0604020202020204" pitchFamily="34" charset="0"/>
              <a:buChar char="•"/>
            </a:pPr>
            <a:r>
              <a:rPr lang="en-GB" dirty="0" smtClean="0"/>
              <a:t> These files are typed up in text format and  can be processed, to give a 3D version of the file viewable in Survex’s </a:t>
            </a:r>
          </a:p>
          <a:p>
            <a:r>
              <a:rPr lang="en-GB" dirty="0" smtClean="0"/>
              <a:t>3D cave viewing software - Aven.</a:t>
            </a:r>
          </a:p>
          <a:p>
            <a:endParaRPr lang="en-GB" dirty="0"/>
          </a:p>
          <a:p>
            <a:pPr marL="285750" indent="-285750">
              <a:buFont typeface="Arial" panose="020B0604020202020204" pitchFamily="34" charset="0"/>
              <a:buChar char="•"/>
            </a:pPr>
            <a:r>
              <a:rPr lang="en-GB" dirty="0" smtClean="0"/>
              <a:t>Survex files can be ‘stitched’ together to produce a larger 3D model comprising of several survex files tied together.</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Survex files are tied together using a hierarchical system which I will go into in the next tutorial.</a:t>
            </a:r>
            <a:endParaRPr lang="en-GB" dirty="0"/>
          </a:p>
        </p:txBody>
      </p:sp>
      <p:sp>
        <p:nvSpPr>
          <p:cNvPr id="3" name="Rectangle 2"/>
          <p:cNvSpPr/>
          <p:nvPr/>
        </p:nvSpPr>
        <p:spPr>
          <a:xfrm>
            <a:off x="365417" y="352923"/>
            <a:ext cx="6876306" cy="923330"/>
          </a:xfrm>
          <a:prstGeom prst="rect">
            <a:avLst/>
          </a:prstGeom>
          <a:noFill/>
        </p:spPr>
        <p:txBody>
          <a:bodyPr wrap="none" lIns="91440" tIns="45720" rIns="91440" bIns="45720">
            <a:spAutoFit/>
          </a:bodyPr>
          <a:lstStyle/>
          <a:p>
            <a:pPr algn="ctr"/>
            <a:r>
              <a:rPr lang="en-US" sz="5400" b="0" u="sng" cap="none" spc="0" dirty="0" smtClean="0">
                <a:ln w="0"/>
                <a:solidFill>
                  <a:schemeClr val="tx1"/>
                </a:solidFill>
                <a:effectLst>
                  <a:outerShdw blurRad="38100" dist="19050" dir="2700000" algn="tl" rotWithShape="0">
                    <a:schemeClr val="dk1">
                      <a:alpha val="40000"/>
                    </a:schemeClr>
                  </a:outerShdw>
                </a:effectLst>
              </a:rPr>
              <a:t>Next time… Cave Jigsaw</a:t>
            </a:r>
            <a:endParaRPr lang="en-US" sz="5400" b="0" u="sng" cap="none" spc="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9579279" y="3979309"/>
            <a:ext cx="2388154" cy="2062103"/>
          </a:xfrm>
          <a:prstGeom prst="rect">
            <a:avLst/>
          </a:prstGeom>
          <a:noFill/>
        </p:spPr>
        <p:txBody>
          <a:bodyPr wrap="none" lIns="91440" tIns="45720" rIns="91440" bIns="45720">
            <a:spAutoFit/>
          </a:bodyPr>
          <a:lstStyle/>
          <a:p>
            <a:pPr algn="ctr"/>
            <a:r>
              <a:rPr lang="en-US" sz="3200" dirty="0" smtClean="0">
                <a:ln w="0"/>
                <a:effectLst>
                  <a:outerShdw blurRad="38100" dist="19050" dir="2700000" algn="tl" rotWithShape="0">
                    <a:schemeClr val="dk1">
                      <a:alpha val="40000"/>
                    </a:schemeClr>
                  </a:outerShdw>
                </a:effectLst>
              </a:rPr>
              <a:t>3D model </a:t>
            </a:r>
          </a:p>
          <a:p>
            <a:pPr algn="ctr"/>
            <a:r>
              <a:rPr lang="en-US" sz="3200" b="0" cap="none" spc="0" dirty="0" smtClean="0">
                <a:ln w="0"/>
                <a:solidFill>
                  <a:schemeClr val="tx1"/>
                </a:solidFill>
                <a:effectLst>
                  <a:outerShdw blurRad="38100" dist="19050" dir="2700000" algn="tl" rotWithShape="0">
                    <a:schemeClr val="dk1">
                      <a:alpha val="40000"/>
                    </a:schemeClr>
                  </a:outerShdw>
                </a:effectLst>
              </a:rPr>
              <a:t>Of entire </a:t>
            </a:r>
          </a:p>
          <a:p>
            <a:pPr algn="ctr"/>
            <a:r>
              <a:rPr lang="en-US" sz="3200" dirty="0" smtClean="0">
                <a:ln w="0"/>
                <a:effectLst>
                  <a:outerShdw blurRad="38100" dist="19050" dir="2700000" algn="tl" rotWithShape="0">
                    <a:schemeClr val="dk1">
                      <a:alpha val="40000"/>
                    </a:schemeClr>
                  </a:outerShdw>
                </a:effectLst>
              </a:rPr>
              <a:t>Cave system/</a:t>
            </a:r>
          </a:p>
          <a:p>
            <a:pPr algn="ctr"/>
            <a:r>
              <a:rPr lang="en-US" sz="3200" b="0" cap="none" spc="0" dirty="0" smtClean="0">
                <a:ln w="0"/>
                <a:solidFill>
                  <a:schemeClr val="tx1"/>
                </a:solidFill>
                <a:effectLst>
                  <a:outerShdw blurRad="38100" dist="19050" dir="2700000" algn="tl" rotWithShape="0">
                    <a:schemeClr val="dk1">
                      <a:alpha val="40000"/>
                    </a:schemeClr>
                  </a:outerShdw>
                </a:effectLst>
              </a:rPr>
              <a:t>Area</a:t>
            </a:r>
            <a:endParaRPr lang="en-US" sz="3200" b="0" cap="none" spc="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4904269" y="4546827"/>
            <a:ext cx="1703771" cy="1754326"/>
          </a:xfrm>
          <a:prstGeom prst="rect">
            <a:avLst/>
          </a:prstGeom>
          <a:noFill/>
        </p:spPr>
        <p:txBody>
          <a:bodyPr wrap="square" lIns="91440" tIns="45720" rIns="91440" bIns="45720">
            <a:spAutoFit/>
          </a:bodyPr>
          <a:lstStyle/>
          <a:p>
            <a:pPr algn="ctr"/>
            <a:r>
              <a:rPr lang="en-US" dirty="0" smtClean="0">
                <a:ln w="0"/>
                <a:effectLst>
                  <a:outerShdw blurRad="38100" dist="19050" dir="2700000" algn="tl" rotWithShape="0">
                    <a:schemeClr val="dk1">
                      <a:alpha val="40000"/>
                    </a:schemeClr>
                  </a:outerShdw>
                </a:effectLst>
              </a:rPr>
              <a:t>Survex files </a:t>
            </a:r>
          </a:p>
          <a:p>
            <a:pPr algn="ctr"/>
            <a:r>
              <a:rPr lang="en-US" b="0" cap="none" spc="0" dirty="0" smtClean="0">
                <a:ln w="0"/>
                <a:solidFill>
                  <a:schemeClr val="tx1"/>
                </a:solidFill>
                <a:effectLst>
                  <a:outerShdw blurRad="38100" dist="19050" dir="2700000" algn="tl" rotWithShape="0">
                    <a:schemeClr val="dk1">
                      <a:alpha val="40000"/>
                    </a:schemeClr>
                  </a:outerShdw>
                </a:effectLst>
              </a:rPr>
              <a:t>Organized into different files according to which cave they came from</a:t>
            </a:r>
            <a:endParaRPr lang="en-US" b="0" cap="none" spc="0"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96245" y="5507349"/>
            <a:ext cx="1836785" cy="1015663"/>
          </a:xfrm>
          <a:prstGeom prst="rect">
            <a:avLst/>
          </a:prstGeom>
          <a:noFill/>
        </p:spPr>
        <p:txBody>
          <a:bodyPr wrap="none" lIns="91440" tIns="45720" rIns="91440" bIns="45720">
            <a:spAutoFit/>
          </a:bodyPr>
          <a:lstStyle/>
          <a:p>
            <a:pPr algn="ctr"/>
            <a:r>
              <a:rPr lang="en-US" sz="2000" b="1" dirty="0" smtClean="0">
                <a:ln w="0"/>
                <a:effectLst>
                  <a:outerShdw blurRad="38100" dist="19050" dir="2700000" algn="tl" rotWithShape="0">
                    <a:schemeClr val="dk1">
                      <a:alpha val="40000"/>
                    </a:schemeClr>
                  </a:outerShdw>
                </a:effectLst>
              </a:rPr>
              <a:t>Survex files</a:t>
            </a:r>
          </a:p>
          <a:p>
            <a:pPr algn="ctr"/>
            <a:r>
              <a:rPr lang="en-US" sz="2000" b="1" cap="none" spc="0" dirty="0" smtClean="0">
                <a:ln w="0"/>
                <a:solidFill>
                  <a:schemeClr val="tx1"/>
                </a:solidFill>
                <a:effectLst>
                  <a:outerShdw blurRad="38100" dist="19050" dir="2700000" algn="tl" rotWithShape="0">
                    <a:schemeClr val="dk1">
                      <a:alpha val="40000"/>
                    </a:schemeClr>
                  </a:outerShdw>
                </a:effectLst>
              </a:rPr>
              <a:t>For individual </a:t>
            </a:r>
          </a:p>
          <a:p>
            <a:pPr algn="ctr"/>
            <a:r>
              <a:rPr lang="en-US" sz="2000" b="1" dirty="0" smtClean="0">
                <a:ln w="0"/>
                <a:effectLst>
                  <a:outerShdw blurRad="38100" dist="19050" dir="2700000" algn="tl" rotWithShape="0">
                    <a:schemeClr val="dk1">
                      <a:alpha val="40000"/>
                    </a:schemeClr>
                  </a:outerShdw>
                </a:effectLst>
              </a:rPr>
              <a:t>Surveying trips.</a:t>
            </a:r>
            <a:endParaRPr lang="en-US" sz="2000" b="1" cap="none" spc="0" dirty="0">
              <a:ln w="0"/>
              <a:solidFill>
                <a:schemeClr val="tx1"/>
              </a:solidFill>
              <a:effectLst>
                <a:outerShdw blurRad="38100" dist="19050" dir="2700000" algn="tl" rotWithShape="0">
                  <a:schemeClr val="dk1">
                    <a:alpha val="40000"/>
                  </a:schemeClr>
                </a:outerShdw>
              </a:effectLst>
            </a:endParaRPr>
          </a:p>
        </p:txBody>
      </p:sp>
      <p:sp>
        <p:nvSpPr>
          <p:cNvPr id="8" name="Rectangle 7"/>
          <p:cNvSpPr/>
          <p:nvPr/>
        </p:nvSpPr>
        <p:spPr>
          <a:xfrm>
            <a:off x="7156143" y="4425525"/>
            <a:ext cx="2061456" cy="1569660"/>
          </a:xfrm>
          <a:prstGeom prst="rect">
            <a:avLst/>
          </a:prstGeom>
          <a:noFill/>
        </p:spPr>
        <p:txBody>
          <a:bodyPr wrap="square" lIns="91440" tIns="45720" rIns="91440" bIns="45720">
            <a:spAutoFit/>
          </a:bodyPr>
          <a:lstStyle/>
          <a:p>
            <a:pPr algn="ctr"/>
            <a:r>
              <a:rPr lang="en-US" sz="1600" b="0" cap="none" spc="0" dirty="0" smtClean="0">
                <a:ln w="0"/>
                <a:solidFill>
                  <a:schemeClr val="tx1"/>
                </a:solidFill>
                <a:effectLst>
                  <a:outerShdw blurRad="38100" dist="19050" dir="2700000" algn="tl" rotWithShape="0">
                    <a:schemeClr val="dk1">
                      <a:alpha val="40000"/>
                    </a:schemeClr>
                  </a:outerShdw>
                </a:effectLst>
              </a:rPr>
              <a:t>Individual caves tied together - another text file is made instructing survex on which caves/stations to tie together</a:t>
            </a:r>
            <a:endParaRPr lang="en-US" sz="1600" b="0" cap="none" spc="0" dirty="0">
              <a:ln w="0"/>
              <a:solidFill>
                <a:schemeClr val="tx1"/>
              </a:solidFill>
              <a:effectLst>
                <a:outerShdw blurRad="38100" dist="19050" dir="2700000" algn="tl" rotWithShape="0">
                  <a:schemeClr val="dk1">
                    <a:alpha val="40000"/>
                  </a:schemeClr>
                </a:outerShdw>
              </a:effectLst>
            </a:endParaRPr>
          </a:p>
        </p:txBody>
      </p:sp>
      <p:sp>
        <p:nvSpPr>
          <p:cNvPr id="9" name="Rectangle 8"/>
          <p:cNvSpPr/>
          <p:nvPr/>
        </p:nvSpPr>
        <p:spPr>
          <a:xfrm>
            <a:off x="2337040" y="4912750"/>
            <a:ext cx="2061456" cy="1815882"/>
          </a:xfrm>
          <a:prstGeom prst="rect">
            <a:avLst/>
          </a:prstGeom>
          <a:noFill/>
        </p:spPr>
        <p:txBody>
          <a:bodyPr wrap="square" lIns="91440" tIns="45720" rIns="91440" bIns="45720">
            <a:spAutoFit/>
          </a:bodyPr>
          <a:lstStyle/>
          <a:p>
            <a:pPr algn="ctr"/>
            <a:r>
              <a:rPr lang="en-US" sz="1600" b="0" cap="none" spc="0" dirty="0" smtClean="0">
                <a:ln w="0"/>
                <a:solidFill>
                  <a:schemeClr val="tx1"/>
                </a:solidFill>
                <a:effectLst>
                  <a:outerShdw blurRad="38100" dist="19050" dir="2700000" algn="tl" rotWithShape="0">
                    <a:schemeClr val="dk1">
                      <a:alpha val="40000"/>
                    </a:schemeClr>
                  </a:outerShdw>
                </a:effectLst>
              </a:rPr>
              <a:t>Individual survex files are tied together - another text file is created instructing </a:t>
            </a:r>
            <a:r>
              <a:rPr lang="en-US" sz="1600" dirty="0" smtClean="0">
                <a:ln w="0"/>
                <a:effectLst>
                  <a:outerShdw blurRad="38100" dist="19050" dir="2700000" algn="tl" rotWithShape="0">
                    <a:schemeClr val="dk1">
                      <a:alpha val="40000"/>
                    </a:schemeClr>
                  </a:outerShdw>
                </a:effectLst>
              </a:rPr>
              <a:t>S</a:t>
            </a:r>
            <a:r>
              <a:rPr lang="en-US" sz="1600" b="0" cap="none" spc="0" dirty="0" smtClean="0">
                <a:ln w="0"/>
                <a:solidFill>
                  <a:schemeClr val="tx1"/>
                </a:solidFill>
                <a:effectLst>
                  <a:outerShdw blurRad="38100" dist="19050" dir="2700000" algn="tl" rotWithShape="0">
                    <a:schemeClr val="dk1">
                      <a:alpha val="40000"/>
                    </a:schemeClr>
                  </a:outerShdw>
                </a:effectLst>
              </a:rPr>
              <a:t>urvex on which files/stations to tie together</a:t>
            </a:r>
            <a:endParaRPr lang="en-US" sz="1600" b="0" cap="none" spc="0" dirty="0">
              <a:ln w="0"/>
              <a:solidFill>
                <a:schemeClr val="tx1"/>
              </a:solidFill>
              <a:effectLst>
                <a:outerShdw blurRad="38100" dist="19050" dir="2700000" algn="tl" rotWithShape="0">
                  <a:schemeClr val="dk1">
                    <a:alpha val="40000"/>
                  </a:schemeClr>
                </a:outerShdw>
              </a:effectLst>
            </a:endParaRPr>
          </a:p>
        </p:txBody>
      </p:sp>
      <p:sp>
        <p:nvSpPr>
          <p:cNvPr id="10" name="Right Arrow 9"/>
          <p:cNvSpPr/>
          <p:nvPr/>
        </p:nvSpPr>
        <p:spPr>
          <a:xfrm>
            <a:off x="2065217" y="5472992"/>
            <a:ext cx="413629" cy="695397"/>
          </a:xfrm>
          <a:prstGeom prst="rightArrow">
            <a:avLst/>
          </a:prstGeom>
          <a:solidFill>
            <a:schemeClr val="tx1">
              <a:lumMod val="75000"/>
              <a:lumOff val="2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ight Arrow 10"/>
          <p:cNvSpPr/>
          <p:nvPr/>
        </p:nvSpPr>
        <p:spPr>
          <a:xfrm>
            <a:off x="6674294" y="4993335"/>
            <a:ext cx="413629" cy="695397"/>
          </a:xfrm>
          <a:prstGeom prst="rightArrow">
            <a:avLst/>
          </a:prstGeom>
          <a:solidFill>
            <a:schemeClr val="tx1">
              <a:lumMod val="75000"/>
              <a:lumOff val="2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a:off x="4483124" y="5043376"/>
            <a:ext cx="413629" cy="695397"/>
          </a:xfrm>
          <a:prstGeom prst="rightArrow">
            <a:avLst/>
          </a:prstGeom>
          <a:solidFill>
            <a:schemeClr val="tx1">
              <a:lumMod val="75000"/>
              <a:lumOff val="2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a:xfrm>
            <a:off x="9165650" y="4771950"/>
            <a:ext cx="413629" cy="695397"/>
          </a:xfrm>
          <a:prstGeom prst="rightArrow">
            <a:avLst/>
          </a:prstGeom>
          <a:solidFill>
            <a:schemeClr val="tx1">
              <a:lumMod val="75000"/>
              <a:lumOff val="2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96245" y="4458601"/>
            <a:ext cx="1847492" cy="584775"/>
          </a:xfrm>
          <a:prstGeom prst="rect">
            <a:avLst/>
          </a:prstGeom>
          <a:noFill/>
        </p:spPr>
        <p:txBody>
          <a:bodyPr wrap="none" lIns="91440" tIns="45720" rIns="91440" bIns="45720">
            <a:spAutoFit/>
          </a:bodyPr>
          <a:lstStyle/>
          <a:p>
            <a:pPr algn="ctr"/>
            <a:r>
              <a:rPr lang="en-US" sz="1600" b="0" i="1" cap="none" spc="0" dirty="0" smtClean="0">
                <a:ln w="0"/>
                <a:solidFill>
                  <a:schemeClr val="tx1"/>
                </a:solidFill>
                <a:effectLst>
                  <a:outerShdw blurRad="38100" dist="19050" dir="2700000" algn="tl" rotWithShape="0">
                    <a:schemeClr val="dk1">
                      <a:alpha val="40000"/>
                    </a:schemeClr>
                  </a:outerShdw>
                </a:effectLst>
              </a:rPr>
              <a:t>This Lesson focuses </a:t>
            </a:r>
          </a:p>
          <a:p>
            <a:pPr algn="ctr"/>
            <a:r>
              <a:rPr lang="en-US" sz="1600" i="1" dirty="0" smtClean="0">
                <a:ln w="0"/>
                <a:effectLst>
                  <a:outerShdw blurRad="38100" dist="19050" dir="2700000" algn="tl" rotWithShape="0">
                    <a:schemeClr val="dk1">
                      <a:alpha val="40000"/>
                    </a:schemeClr>
                  </a:outerShdw>
                </a:effectLst>
              </a:rPr>
              <a:t>On this level only.</a:t>
            </a:r>
            <a:endParaRPr lang="en-US" sz="1600" b="0" i="1" cap="none" spc="0" dirty="0">
              <a:ln w="0"/>
              <a:solidFill>
                <a:schemeClr val="tx1"/>
              </a:solidFill>
              <a:effectLst>
                <a:outerShdw blurRad="38100" dist="19050" dir="2700000" algn="tl" rotWithShape="0">
                  <a:schemeClr val="dk1">
                    <a:alpha val="40000"/>
                  </a:schemeClr>
                </a:outerShdw>
              </a:effectLst>
            </a:endParaRPr>
          </a:p>
        </p:txBody>
      </p:sp>
      <p:sp>
        <p:nvSpPr>
          <p:cNvPr id="16" name="Right Arrow 15"/>
          <p:cNvSpPr/>
          <p:nvPr/>
        </p:nvSpPr>
        <p:spPr>
          <a:xfrm rot="5400000">
            <a:off x="807822" y="4978764"/>
            <a:ext cx="413629" cy="695397"/>
          </a:xfrm>
          <a:prstGeom prst="rightArrow">
            <a:avLst/>
          </a:prstGeom>
          <a:solidFill>
            <a:schemeClr val="tx1">
              <a:lumMod val="75000"/>
              <a:lumOff val="2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72642" y="4382079"/>
            <a:ext cx="1926322" cy="2250541"/>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22915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647" y="1726998"/>
            <a:ext cx="3411228" cy="4839729"/>
          </a:xfrm>
          <a:prstGeom prst="rect">
            <a:avLst/>
          </a:prstGeom>
        </p:spPr>
      </p:pic>
      <p:pic>
        <p:nvPicPr>
          <p:cNvPr id="5" name="Picture 4"/>
          <p:cNvPicPr>
            <a:picLocks noChangeAspect="1"/>
          </p:cNvPicPr>
          <p:nvPr/>
        </p:nvPicPr>
        <p:blipFill>
          <a:blip r:embed="rId4"/>
          <a:stretch>
            <a:fillRect/>
          </a:stretch>
        </p:blipFill>
        <p:spPr>
          <a:xfrm>
            <a:off x="5813570" y="2756648"/>
            <a:ext cx="6076426" cy="3417990"/>
          </a:xfrm>
          <a:prstGeom prst="rect">
            <a:avLst/>
          </a:prstGeom>
        </p:spPr>
      </p:pic>
      <p:sp>
        <p:nvSpPr>
          <p:cNvPr id="6" name="Rectangle 5"/>
          <p:cNvSpPr/>
          <p:nvPr/>
        </p:nvSpPr>
        <p:spPr>
          <a:xfrm>
            <a:off x="134897" y="442941"/>
            <a:ext cx="5445914"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How to turn this… </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5735715" y="1726998"/>
            <a:ext cx="3015249"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Into this…</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0719850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31968" y="1694236"/>
            <a:ext cx="5066387" cy="2031325"/>
          </a:xfrm>
          <a:prstGeom prst="rect">
            <a:avLst/>
          </a:prstGeom>
          <a:noFill/>
        </p:spPr>
        <p:txBody>
          <a:bodyPr wrap="none" rtlCol="0">
            <a:spAutoFit/>
          </a:bodyPr>
          <a:lstStyle/>
          <a:p>
            <a:pPr marL="285750" indent="-285750">
              <a:buFont typeface="Arial" panose="020B0604020202020204" pitchFamily="34" charset="0"/>
              <a:buChar char="•"/>
            </a:pPr>
            <a:r>
              <a:rPr lang="en-GB" dirty="0" smtClean="0"/>
              <a:t>Begin By opening a text editor, this can be either </a:t>
            </a:r>
          </a:p>
          <a:p>
            <a:r>
              <a:rPr lang="en-GB" dirty="0" smtClean="0"/>
              <a:t>Notepad or Notepad++. Apparently you can use </a:t>
            </a:r>
          </a:p>
          <a:p>
            <a:r>
              <a:rPr lang="en-GB" dirty="0" smtClean="0"/>
              <a:t>Any text editor as long as it is capable of writing </a:t>
            </a:r>
          </a:p>
          <a:p>
            <a:r>
              <a:rPr lang="en-GB" dirty="0" smtClean="0"/>
              <a:t>A plain “ASCII text file”.</a:t>
            </a:r>
          </a:p>
          <a:p>
            <a:endParaRPr lang="en-GB" dirty="0"/>
          </a:p>
          <a:p>
            <a:pPr marL="285750" indent="-285750">
              <a:buFont typeface="Arial" panose="020B0604020202020204" pitchFamily="34" charset="0"/>
              <a:buChar char="•"/>
            </a:pPr>
            <a:r>
              <a:rPr lang="en-GB" dirty="0" smtClean="0"/>
              <a:t>I’ve only managed to get survex to work with </a:t>
            </a:r>
          </a:p>
          <a:p>
            <a:r>
              <a:rPr lang="en-GB" dirty="0" smtClean="0"/>
              <a:t>notepad++</a:t>
            </a:r>
            <a:endParaRPr lang="en-GB" dirty="0"/>
          </a:p>
        </p:txBody>
      </p:sp>
      <p:sp>
        <p:nvSpPr>
          <p:cNvPr id="5" name="Rectangle 4"/>
          <p:cNvSpPr/>
          <p:nvPr/>
        </p:nvSpPr>
        <p:spPr>
          <a:xfrm>
            <a:off x="6041083" y="927279"/>
            <a:ext cx="5378332" cy="646331"/>
          </a:xfrm>
          <a:prstGeom prst="rect">
            <a:avLst/>
          </a:prstGeom>
          <a:noFill/>
        </p:spPr>
        <p:txBody>
          <a:bodyPr wrap="none" lIns="91440" tIns="45720" rIns="91440" bIns="45720">
            <a:spAutoFit/>
          </a:bodyPr>
          <a:lstStyle/>
          <a:p>
            <a:pPr algn="ctr"/>
            <a:r>
              <a:rPr lang="en-US" sz="3600" b="0" cap="none" spc="0" dirty="0" smtClean="0">
                <a:ln w="0"/>
                <a:solidFill>
                  <a:schemeClr val="tx1"/>
                </a:solidFill>
                <a:effectLst>
                  <a:outerShdw blurRad="38100" dist="19050" dir="2700000" algn="tl" rotWithShape="0">
                    <a:schemeClr val="dk1">
                      <a:alpha val="40000"/>
                    </a:schemeClr>
                  </a:outerShdw>
                </a:effectLst>
              </a:rPr>
              <a:t>Step one: Open Notepad++ </a:t>
            </a:r>
            <a:endParaRPr lang="en-US" sz="3600" b="0" cap="none" spc="0" dirty="0">
              <a:ln w="0"/>
              <a:solidFill>
                <a:schemeClr val="tx1"/>
              </a:solidFill>
              <a:effectLst>
                <a:outerShdw blurRad="38100" dist="19050" dir="2700000" algn="tl" rotWithShape="0">
                  <a:schemeClr val="dk1">
                    <a:alpha val="40000"/>
                  </a:schemeClr>
                </a:outerShdw>
              </a:effectLst>
            </a:endParaRPr>
          </a:p>
        </p:txBody>
      </p:sp>
      <p:grpSp>
        <p:nvGrpSpPr>
          <p:cNvPr id="8" name="Group 7"/>
          <p:cNvGrpSpPr/>
          <p:nvPr/>
        </p:nvGrpSpPr>
        <p:grpSpPr>
          <a:xfrm>
            <a:off x="888267" y="759224"/>
            <a:ext cx="4237087" cy="5108891"/>
            <a:chOff x="888267" y="759224"/>
            <a:chExt cx="4237087" cy="5108891"/>
          </a:xfrm>
        </p:grpSpPr>
        <p:pic>
          <p:nvPicPr>
            <p:cNvPr id="2" name="Picture 1"/>
            <p:cNvPicPr>
              <a:picLocks noChangeAspect="1"/>
            </p:cNvPicPr>
            <p:nvPr/>
          </p:nvPicPr>
          <p:blipFill>
            <a:blip r:embed="rId2"/>
            <a:stretch>
              <a:fillRect/>
            </a:stretch>
          </p:blipFill>
          <p:spPr>
            <a:xfrm>
              <a:off x="888267" y="759224"/>
              <a:ext cx="4237087" cy="5108891"/>
            </a:xfrm>
            <a:prstGeom prst="rect">
              <a:avLst/>
            </a:prstGeom>
          </p:spPr>
        </p:pic>
        <p:sp>
          <p:nvSpPr>
            <p:cNvPr id="6" name="Rectangle 5"/>
            <p:cNvSpPr/>
            <p:nvPr/>
          </p:nvSpPr>
          <p:spPr>
            <a:xfrm>
              <a:off x="980303" y="1194486"/>
              <a:ext cx="3838832" cy="38882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197616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668385" y="1527920"/>
            <a:ext cx="6264535" cy="1477328"/>
          </a:xfrm>
          <a:prstGeom prst="rect">
            <a:avLst/>
          </a:prstGeom>
          <a:noFill/>
        </p:spPr>
        <p:txBody>
          <a:bodyPr wrap="none" rtlCol="0">
            <a:spAutoFit/>
          </a:bodyPr>
          <a:lstStyle/>
          <a:p>
            <a:pPr marL="285750" indent="-285750">
              <a:buFont typeface="Arial" panose="020B0604020202020204" pitchFamily="34" charset="0"/>
              <a:buChar char="•"/>
            </a:pPr>
            <a:r>
              <a:rPr lang="en-GB" dirty="0" smtClean="0"/>
              <a:t>Insert Command “*begin (Insert name of cave passage)”.</a:t>
            </a:r>
          </a:p>
          <a:p>
            <a:r>
              <a:rPr lang="en-GB" dirty="0" smtClean="0"/>
              <a:t>The name of the cave passage should be unique and the same as</a:t>
            </a:r>
          </a:p>
          <a:p>
            <a:r>
              <a:rPr lang="en-GB" dirty="0" smtClean="0"/>
              <a:t>the survex file name &amp; it will later be used to tie two separate</a:t>
            </a:r>
          </a:p>
          <a:p>
            <a:r>
              <a:rPr lang="en-GB" dirty="0" smtClean="0"/>
              <a:t>Survex files together. </a:t>
            </a:r>
          </a:p>
          <a:p>
            <a:endParaRPr lang="en-GB" dirty="0"/>
          </a:p>
        </p:txBody>
      </p:sp>
      <p:sp>
        <p:nvSpPr>
          <p:cNvPr id="8" name="Rectangle 7"/>
          <p:cNvSpPr/>
          <p:nvPr/>
        </p:nvSpPr>
        <p:spPr>
          <a:xfrm>
            <a:off x="5797173" y="430197"/>
            <a:ext cx="4380302"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Step 2: Begin…</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9" name="Rectangle 8"/>
          <p:cNvSpPr/>
          <p:nvPr/>
        </p:nvSpPr>
        <p:spPr>
          <a:xfrm>
            <a:off x="5668385" y="2995660"/>
            <a:ext cx="6263864" cy="3693319"/>
          </a:xfrm>
          <a:prstGeom prst="rect">
            <a:avLst/>
          </a:prstGeom>
        </p:spPr>
        <p:txBody>
          <a:bodyPr wrap="square">
            <a:spAutoFit/>
          </a:bodyPr>
          <a:lstStyle/>
          <a:p>
            <a:pPr marL="285750" indent="-285750">
              <a:buFont typeface="Arial" panose="020B0604020202020204" pitchFamily="34" charset="0"/>
              <a:buChar char="•"/>
            </a:pPr>
            <a:r>
              <a:rPr lang="en-GB" dirty="0" smtClean="0"/>
              <a:t>In Survex the * symbol indicates the beginning of a command.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In a similar way, the semicolon symbol </a:t>
            </a:r>
            <a:r>
              <a:rPr lang="en-GB" b="1" dirty="0" smtClean="0"/>
              <a:t>;</a:t>
            </a:r>
            <a:r>
              <a:rPr lang="en-GB" dirty="0" smtClean="0"/>
              <a:t> is used to indicate</a:t>
            </a:r>
          </a:p>
          <a:p>
            <a:r>
              <a:rPr lang="en-GB" dirty="0" smtClean="0"/>
              <a:t>the start of a comment, i.e. information which people may find </a:t>
            </a:r>
          </a:p>
          <a:p>
            <a:r>
              <a:rPr lang="en-GB" dirty="0" smtClean="0"/>
              <a:t>useful when looking at the survey data later but isn’t necessary in terms of creating a 3D file. </a:t>
            </a:r>
          </a:p>
          <a:p>
            <a:r>
              <a:rPr lang="en-GB" dirty="0"/>
              <a:t> </a:t>
            </a:r>
            <a:r>
              <a:rPr lang="en-GB" dirty="0" smtClean="0"/>
              <a:t>  - information such as station descriptions. </a:t>
            </a:r>
          </a:p>
          <a:p>
            <a:r>
              <a:rPr lang="en-GB" dirty="0"/>
              <a:t> </a:t>
            </a:r>
            <a:r>
              <a:rPr lang="en-GB" dirty="0" smtClean="0"/>
              <a:t>  - Team information (who was on book, who read compass </a:t>
            </a:r>
            <a:r>
              <a:rPr lang="en-GB" dirty="0" err="1" smtClean="0"/>
              <a:t>ect</a:t>
            </a:r>
            <a:r>
              <a:rPr lang="en-GB" dirty="0" smtClean="0"/>
              <a:t>.) </a:t>
            </a:r>
          </a:p>
          <a:p>
            <a:endParaRPr lang="en-GB" dirty="0"/>
          </a:p>
          <a:p>
            <a:pPr marL="285750" indent="-285750">
              <a:buFont typeface="Arial" panose="020B0604020202020204" pitchFamily="34" charset="0"/>
              <a:buChar char="•"/>
            </a:pPr>
            <a:r>
              <a:rPr lang="en-GB" b="1" dirty="0" smtClean="0"/>
              <a:t>Important: the name of the file cannot contain a space, this leads to an error code when you come to process the file. Alternatively use an underscore _ instead. </a:t>
            </a:r>
            <a:endParaRPr lang="en-GB" b="1" dirty="0"/>
          </a:p>
          <a:p>
            <a:r>
              <a:rPr lang="en-GB" dirty="0"/>
              <a:t> </a:t>
            </a:r>
            <a:r>
              <a:rPr lang="en-GB" dirty="0" smtClean="0"/>
              <a:t>     </a:t>
            </a:r>
            <a:endParaRPr lang="en-GB" dirty="0"/>
          </a:p>
        </p:txBody>
      </p:sp>
      <p:grpSp>
        <p:nvGrpSpPr>
          <p:cNvPr id="11" name="Group 10"/>
          <p:cNvGrpSpPr/>
          <p:nvPr/>
        </p:nvGrpSpPr>
        <p:grpSpPr>
          <a:xfrm>
            <a:off x="643532" y="1021492"/>
            <a:ext cx="4241662" cy="5113430"/>
            <a:chOff x="643532" y="1021492"/>
            <a:chExt cx="4241662" cy="5113430"/>
          </a:xfrm>
        </p:grpSpPr>
        <p:pic>
          <p:nvPicPr>
            <p:cNvPr id="4" name="Picture 3"/>
            <p:cNvPicPr>
              <a:picLocks noChangeAspect="1"/>
            </p:cNvPicPr>
            <p:nvPr/>
          </p:nvPicPr>
          <p:blipFill rotWithShape="1">
            <a:blip r:embed="rId2"/>
            <a:srcRect l="26758" t="7419" r="45810" b="33792"/>
            <a:stretch/>
          </p:blipFill>
          <p:spPr>
            <a:xfrm>
              <a:off x="643532" y="1021492"/>
              <a:ext cx="4241662" cy="5113430"/>
            </a:xfrm>
            <a:prstGeom prst="rect">
              <a:avLst/>
            </a:prstGeom>
          </p:spPr>
        </p:pic>
        <p:sp>
          <p:nvSpPr>
            <p:cNvPr id="10" name="Rectangle 9"/>
            <p:cNvSpPr/>
            <p:nvPr/>
          </p:nvSpPr>
          <p:spPr>
            <a:xfrm>
              <a:off x="741406" y="1680518"/>
              <a:ext cx="3838832" cy="3641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41406" y="1449859"/>
              <a:ext cx="1507524" cy="164757"/>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1862076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22833" y="98162"/>
            <a:ext cx="5807615"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Step 3: Add trip info</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5694708" y="1225689"/>
            <a:ext cx="6263864" cy="5632311"/>
          </a:xfrm>
          <a:prstGeom prst="rect">
            <a:avLst/>
          </a:prstGeom>
        </p:spPr>
        <p:txBody>
          <a:bodyPr wrap="square">
            <a:spAutoFit/>
          </a:bodyPr>
          <a:lstStyle/>
          <a:p>
            <a:pPr marL="285750" indent="-285750">
              <a:buFont typeface="Arial" panose="020B0604020202020204" pitchFamily="34" charset="0"/>
              <a:buChar char="•"/>
            </a:pPr>
            <a:r>
              <a:rPr lang="en-GB" dirty="0" smtClean="0"/>
              <a:t>Add information about the surveying trip.</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This information won’t be used by Survex </a:t>
            </a:r>
            <a:r>
              <a:rPr lang="en-US" dirty="0" smtClean="0"/>
              <a:t>to help </a:t>
            </a:r>
            <a:r>
              <a:rPr lang="en-US" dirty="0"/>
              <a:t>create the 3D file, hence the line begins with a semicolon; instead of a star</a:t>
            </a:r>
            <a:r>
              <a:rPr lang="en-US" dirty="0" smtClean="0"/>
              <a:t>*. </a:t>
            </a:r>
          </a:p>
          <a:p>
            <a:pPr marL="285750" indent="-285750">
              <a:buFont typeface="Arial" panose="020B0604020202020204" pitchFamily="34" charset="0"/>
              <a:buChar char="•"/>
            </a:pPr>
            <a:endParaRPr lang="en-US" i="1" dirty="0"/>
          </a:p>
          <a:p>
            <a:pPr marL="285750" indent="-285750">
              <a:buFont typeface="Arial" panose="020B0604020202020204" pitchFamily="34" charset="0"/>
              <a:buChar char="•"/>
            </a:pPr>
            <a:r>
              <a:rPr lang="en-US" b="1" i="1" dirty="0" smtClean="0"/>
              <a:t>I made a mistake in the manual here </a:t>
            </a:r>
            <a:r>
              <a:rPr lang="en-US" i="1" dirty="0" smtClean="0"/>
              <a:t>– the date is important for the 3D file as it allows users to see which passages have recently been surveyed with the software's “</a:t>
            </a:r>
            <a:r>
              <a:rPr lang="en-US" i="1" dirty="0" err="1" smtClean="0"/>
              <a:t>coulour</a:t>
            </a:r>
            <a:r>
              <a:rPr lang="en-US" i="1" dirty="0" smtClean="0"/>
              <a:t> by date option” if you ; comment it out it’ll just appear white. So add *date 15.07.2015 after “*begin” in the next step. </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This data is important as it allows other parties to review the details of your trip and help them understand what has happened if issues arise in the future.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For example if we wanted to clarify where specific survey stations are in a survey we know who to go to </a:t>
            </a:r>
            <a:r>
              <a:rPr lang="en-US" dirty="0" err="1" smtClean="0"/>
              <a:t>to</a:t>
            </a:r>
            <a:r>
              <a:rPr lang="en-US" dirty="0" smtClean="0"/>
              <a:t> ask. </a:t>
            </a:r>
            <a:endParaRPr lang="en-GB" dirty="0" smtClean="0"/>
          </a:p>
          <a:p>
            <a:endParaRPr lang="en-GB" dirty="0"/>
          </a:p>
          <a:p>
            <a:r>
              <a:rPr lang="en-GB" dirty="0"/>
              <a:t> </a:t>
            </a:r>
            <a:r>
              <a:rPr lang="en-GB" dirty="0" smtClean="0"/>
              <a:t>     </a:t>
            </a:r>
            <a:endParaRPr lang="en-GB" dirty="0"/>
          </a:p>
        </p:txBody>
      </p:sp>
      <p:pic>
        <p:nvPicPr>
          <p:cNvPr id="11" name="Picture 10"/>
          <p:cNvPicPr>
            <a:picLocks noChangeAspect="1"/>
          </p:cNvPicPr>
          <p:nvPr/>
        </p:nvPicPr>
        <p:blipFill rotWithShape="1">
          <a:blip r:embed="rId2"/>
          <a:srcRect l="26758" t="7419" r="45810" b="33792"/>
          <a:stretch/>
        </p:blipFill>
        <p:spPr>
          <a:xfrm>
            <a:off x="643532" y="1021492"/>
            <a:ext cx="4241662" cy="5113430"/>
          </a:xfrm>
          <a:prstGeom prst="rect">
            <a:avLst/>
          </a:prstGeom>
        </p:spPr>
      </p:pic>
      <p:sp>
        <p:nvSpPr>
          <p:cNvPr id="12" name="Rectangle 11"/>
          <p:cNvSpPr/>
          <p:nvPr/>
        </p:nvSpPr>
        <p:spPr>
          <a:xfrm>
            <a:off x="733168" y="2578442"/>
            <a:ext cx="3838832" cy="32127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708454" y="1692875"/>
            <a:ext cx="3344562" cy="860853"/>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08036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74584" y="513324"/>
            <a:ext cx="5478359"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Step 4: Declination</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5606512" y="1598544"/>
            <a:ext cx="6263864" cy="5909310"/>
          </a:xfrm>
          <a:prstGeom prst="rect">
            <a:avLst/>
          </a:prstGeom>
        </p:spPr>
        <p:txBody>
          <a:bodyPr wrap="square">
            <a:spAutoFit/>
          </a:bodyPr>
          <a:lstStyle/>
          <a:p>
            <a:pPr marL="285750" indent="-285750">
              <a:buFont typeface="Arial" panose="020B0604020202020204" pitchFamily="34" charset="0"/>
              <a:buChar char="•"/>
            </a:pPr>
            <a:r>
              <a:rPr lang="en-GB" dirty="0" smtClean="0"/>
              <a:t>The earths magnetic field varies slightly depending on: date and location, therefore to avoid error in our data it is important we take this into account.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Declination is the angle between magnetic north and true north, records can be found on various websites. </a:t>
            </a: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To find out what the declination was for your trip go to </a:t>
            </a:r>
            <a:r>
              <a:rPr lang="en-GB" dirty="0" smtClean="0">
                <a:hlinkClick r:id="rId2"/>
              </a:rPr>
              <a:t>http</a:t>
            </a:r>
            <a:r>
              <a:rPr lang="en-GB" dirty="0">
                <a:hlinkClick r:id="rId2"/>
              </a:rPr>
              <a:t>://www.ngdc.noaa.gov/geomag-web/#</a:t>
            </a:r>
            <a:r>
              <a:rPr lang="en-GB" dirty="0" smtClean="0">
                <a:hlinkClick r:id="rId2"/>
              </a:rPr>
              <a:t>declination</a:t>
            </a:r>
            <a:r>
              <a:rPr lang="en-GB" dirty="0" smtClean="0"/>
              <a:t>.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a:t>
            </a:r>
            <a:r>
              <a:rPr lang="en-GB" dirty="0" smtClean="0"/>
              <a:t>he declination value should be around 1-2°, by convention a declination west of true north is +</a:t>
            </a:r>
            <a:r>
              <a:rPr lang="en-GB" dirty="0" err="1" smtClean="0"/>
              <a:t>ve</a:t>
            </a:r>
            <a:r>
              <a:rPr lang="en-GB" dirty="0" smtClean="0"/>
              <a:t>. </a:t>
            </a:r>
            <a:endParaRPr lang="en-GB" b="1" dirty="0" smtClean="0"/>
          </a:p>
          <a:p>
            <a:endParaRPr lang="en-GB" dirty="0"/>
          </a:p>
          <a:p>
            <a:pPr marL="285750" indent="-285750">
              <a:buFont typeface="Arial" panose="020B0604020202020204" pitchFamily="34" charset="0"/>
              <a:buChar char="•"/>
            </a:pPr>
            <a:r>
              <a:rPr lang="en-GB" dirty="0" smtClean="0"/>
              <a:t>Don’t worry if you </a:t>
            </a:r>
            <a:r>
              <a:rPr lang="en-GB" dirty="0" err="1" smtClean="0"/>
              <a:t>cba</a:t>
            </a:r>
            <a:r>
              <a:rPr lang="en-GB" dirty="0" smtClean="0"/>
              <a:t> doing this, so long as you record the date and cave, someone else can work it out later.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r>
              <a:rPr lang="en-GB" dirty="0"/>
              <a:t> </a:t>
            </a:r>
            <a:r>
              <a:rPr lang="en-GB" dirty="0" smtClean="0"/>
              <a:t>     </a:t>
            </a:r>
            <a:endParaRPr lang="en-GB" dirty="0"/>
          </a:p>
        </p:txBody>
      </p:sp>
      <p:pic>
        <p:nvPicPr>
          <p:cNvPr id="8" name="Picture 7"/>
          <p:cNvPicPr>
            <a:picLocks noChangeAspect="1"/>
          </p:cNvPicPr>
          <p:nvPr/>
        </p:nvPicPr>
        <p:blipFill rotWithShape="1">
          <a:blip r:embed="rId3"/>
          <a:srcRect l="26758" t="7419" r="45810" b="33792"/>
          <a:stretch/>
        </p:blipFill>
        <p:spPr>
          <a:xfrm>
            <a:off x="643532" y="1021492"/>
            <a:ext cx="4241662" cy="5113430"/>
          </a:xfrm>
          <a:prstGeom prst="rect">
            <a:avLst/>
          </a:prstGeom>
        </p:spPr>
      </p:pic>
      <p:sp>
        <p:nvSpPr>
          <p:cNvPr id="9" name="Rectangle 8"/>
          <p:cNvSpPr/>
          <p:nvPr/>
        </p:nvSpPr>
        <p:spPr>
          <a:xfrm>
            <a:off x="724930" y="2800865"/>
            <a:ext cx="3838832" cy="27214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717674" y="2553730"/>
            <a:ext cx="3747234" cy="263611"/>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605568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61397" y="430947"/>
            <a:ext cx="6659900"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Step 5: Centerline Data</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5630467" y="1760626"/>
            <a:ext cx="6263864" cy="3970318"/>
          </a:xfrm>
          <a:prstGeom prst="rect">
            <a:avLst/>
          </a:prstGeom>
        </p:spPr>
        <p:txBody>
          <a:bodyPr wrap="square">
            <a:spAutoFit/>
          </a:bodyPr>
          <a:lstStyle/>
          <a:p>
            <a:pPr marL="285750" indent="-285750">
              <a:buFont typeface="Arial" panose="020B0604020202020204" pitchFamily="34" charset="0"/>
              <a:buChar char="•"/>
            </a:pPr>
            <a:r>
              <a:rPr lang="en-GB" dirty="0" err="1" smtClean="0"/>
              <a:t>Survex</a:t>
            </a:r>
            <a:r>
              <a:rPr lang="en-GB" dirty="0" smtClean="0"/>
              <a:t> is pretty clever, you could input the stations in any order and as long as they all connect up, </a:t>
            </a:r>
            <a:r>
              <a:rPr lang="en-GB" dirty="0" err="1" smtClean="0"/>
              <a:t>survex</a:t>
            </a:r>
            <a:r>
              <a:rPr lang="en-GB" dirty="0" smtClean="0"/>
              <a:t> will still draw a 3D file for you. </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The convention is to put the data into survey as shown in the example.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Tip:  Use the Tab button instead of the space bar when inputting data, it’ll neatly arrange the data into columns making it easier to understand.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Note: see </a:t>
            </a:r>
            <a:r>
              <a:rPr lang="en-GB" dirty="0" err="1"/>
              <a:t>S</a:t>
            </a:r>
            <a:r>
              <a:rPr lang="en-GB" dirty="0" err="1" smtClean="0"/>
              <a:t>urvex</a:t>
            </a:r>
            <a:r>
              <a:rPr lang="en-GB" dirty="0" smtClean="0"/>
              <a:t> manual for more ways of inputting centreline data.</a:t>
            </a:r>
            <a:endParaRPr lang="en-GB" dirty="0"/>
          </a:p>
          <a:p>
            <a:r>
              <a:rPr lang="en-GB" dirty="0"/>
              <a:t> </a:t>
            </a:r>
            <a:r>
              <a:rPr lang="en-GB" dirty="0" smtClean="0"/>
              <a:t>     </a:t>
            </a:r>
            <a:endParaRPr lang="en-GB" dirty="0"/>
          </a:p>
        </p:txBody>
      </p:sp>
      <p:pic>
        <p:nvPicPr>
          <p:cNvPr id="9" name="Picture 8"/>
          <p:cNvPicPr>
            <a:picLocks noChangeAspect="1"/>
          </p:cNvPicPr>
          <p:nvPr/>
        </p:nvPicPr>
        <p:blipFill rotWithShape="1">
          <a:blip r:embed="rId2"/>
          <a:srcRect l="26758" t="7419" r="45810" b="33792"/>
          <a:stretch/>
        </p:blipFill>
        <p:spPr>
          <a:xfrm>
            <a:off x="536440" y="892612"/>
            <a:ext cx="4241662" cy="5113430"/>
          </a:xfrm>
          <a:prstGeom prst="rect">
            <a:avLst/>
          </a:prstGeom>
        </p:spPr>
      </p:pic>
      <p:sp>
        <p:nvSpPr>
          <p:cNvPr id="10" name="Rectangle 9"/>
          <p:cNvSpPr/>
          <p:nvPr/>
        </p:nvSpPr>
        <p:spPr>
          <a:xfrm>
            <a:off x="626076" y="3690551"/>
            <a:ext cx="3838832" cy="17029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601361" y="2759675"/>
            <a:ext cx="2603157" cy="930876"/>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875851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47818" y="513325"/>
            <a:ext cx="4228466"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Step </a:t>
            </a:r>
            <a:r>
              <a:rPr lang="en-US" sz="5400" dirty="0" smtClean="0">
                <a:ln w="0"/>
                <a:effectLst>
                  <a:outerShdw blurRad="38100" dist="19050" dir="2700000" algn="tl" rotWithShape="0">
                    <a:schemeClr val="dk1">
                      <a:alpha val="40000"/>
                    </a:schemeClr>
                  </a:outerShdw>
                </a:effectLst>
              </a:rPr>
              <a:t>6</a:t>
            </a:r>
            <a:r>
              <a:rPr lang="en-US" sz="5400" b="0" cap="none" spc="0" dirty="0" smtClean="0">
                <a:ln w="0"/>
                <a:solidFill>
                  <a:schemeClr val="tx1"/>
                </a:solidFill>
                <a:effectLst>
                  <a:outerShdw blurRad="38100" dist="19050" dir="2700000" algn="tl" rotWithShape="0">
                    <a:schemeClr val="dk1">
                      <a:alpha val="40000"/>
                    </a:schemeClr>
                  </a:outerShdw>
                </a:effectLst>
              </a:rPr>
              <a:t>: LRUD’s</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5845008" y="2105011"/>
            <a:ext cx="6263864" cy="3970318"/>
          </a:xfrm>
          <a:prstGeom prst="rect">
            <a:avLst/>
          </a:prstGeom>
        </p:spPr>
        <p:txBody>
          <a:bodyPr wrap="square">
            <a:spAutoFit/>
          </a:bodyPr>
          <a:lstStyle/>
          <a:p>
            <a:pPr marL="285750" indent="-285750">
              <a:buFont typeface="Arial" panose="020B0604020202020204" pitchFamily="34" charset="0"/>
              <a:buChar char="•"/>
            </a:pPr>
            <a:r>
              <a:rPr lang="en-GB" dirty="0" smtClean="0"/>
              <a:t>In order to make the final 3D file appear 3D, you need to include passage dimensions.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The convention is to take readings of the distances to the: Left, Right, Up and Down of the station it relates to and to note them down in this order.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Note: for a normal passage LRUD’s are simple, however when a passage includes junctions/small side passages they become more complicated.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The next few slides explain how survex sees LRUD’s and how to take them properly </a:t>
            </a:r>
          </a:p>
          <a:p>
            <a:r>
              <a:rPr lang="en-GB" dirty="0" smtClean="0"/>
              <a:t>  </a:t>
            </a:r>
            <a:endParaRPr lang="en-GB" dirty="0"/>
          </a:p>
        </p:txBody>
      </p:sp>
      <p:pic>
        <p:nvPicPr>
          <p:cNvPr id="9" name="Picture 8"/>
          <p:cNvPicPr>
            <a:picLocks noChangeAspect="1"/>
          </p:cNvPicPr>
          <p:nvPr/>
        </p:nvPicPr>
        <p:blipFill rotWithShape="1">
          <a:blip r:embed="rId2"/>
          <a:srcRect l="26758" t="7419" r="45810" b="33792"/>
          <a:stretch/>
        </p:blipFill>
        <p:spPr>
          <a:xfrm>
            <a:off x="643532" y="1021492"/>
            <a:ext cx="4241662" cy="5113430"/>
          </a:xfrm>
          <a:prstGeom prst="rect">
            <a:avLst/>
          </a:prstGeom>
        </p:spPr>
      </p:pic>
      <p:sp>
        <p:nvSpPr>
          <p:cNvPr id="10" name="Rectangle 9"/>
          <p:cNvSpPr/>
          <p:nvPr/>
        </p:nvSpPr>
        <p:spPr>
          <a:xfrm>
            <a:off x="724930" y="5033319"/>
            <a:ext cx="3838832" cy="291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716691" y="3885767"/>
            <a:ext cx="2891481" cy="1147552"/>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662207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9596" y="160189"/>
            <a:ext cx="4847289" cy="923330"/>
          </a:xfrm>
          <a:prstGeom prst="rect">
            <a:avLst/>
          </a:prstGeom>
          <a:noFill/>
        </p:spPr>
        <p:txBody>
          <a:bodyPr wrap="none" lIns="91440" tIns="45720" rIns="91440" bIns="45720">
            <a:spAutoFit/>
          </a:bodyPr>
          <a:lstStyle/>
          <a:p>
            <a:r>
              <a:rPr lang="en-US" sz="5400" b="0" cap="none" spc="0" dirty="0" smtClean="0">
                <a:ln w="0"/>
                <a:solidFill>
                  <a:schemeClr val="tx1"/>
                </a:solidFill>
                <a:effectLst>
                  <a:outerShdw blurRad="38100" dist="19050" dir="2700000" algn="tl" rotWithShape="0">
                    <a:schemeClr val="dk1">
                      <a:alpha val="40000"/>
                    </a:schemeClr>
                  </a:outerShdw>
                </a:effectLst>
              </a:rPr>
              <a:t>LRUD’s </a:t>
            </a:r>
            <a:r>
              <a:rPr lang="en-US" sz="3200" dirty="0" smtClean="0">
                <a:ln w="0"/>
                <a:effectLst>
                  <a:outerShdw blurRad="38100" dist="19050" dir="2700000" algn="tl" rotWithShape="0">
                    <a:schemeClr val="dk1">
                      <a:alpha val="40000"/>
                    </a:schemeClr>
                  </a:outerShdw>
                </a:effectLst>
              </a:rPr>
              <a:t>(Left and Right)</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51" name="Oval 50"/>
          <p:cNvSpPr/>
          <p:nvPr/>
        </p:nvSpPr>
        <p:spPr>
          <a:xfrm>
            <a:off x="4802658" y="4868563"/>
            <a:ext cx="370703" cy="395416"/>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rot="17224947">
            <a:off x="4478375" y="4939313"/>
            <a:ext cx="465438" cy="643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p:cNvSpPr/>
          <p:nvPr/>
        </p:nvSpPr>
        <p:spPr>
          <a:xfrm rot="1937847">
            <a:off x="5039536" y="4775755"/>
            <a:ext cx="465438" cy="643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263610" y="1240038"/>
            <a:ext cx="11631077" cy="646331"/>
          </a:xfrm>
          <a:prstGeom prst="rect">
            <a:avLst/>
          </a:prstGeom>
        </p:spPr>
        <p:txBody>
          <a:bodyPr wrap="square">
            <a:spAutoFit/>
          </a:bodyPr>
          <a:lstStyle/>
          <a:p>
            <a:pPr marL="342900" indent="-342900">
              <a:buFont typeface="Arial" panose="020B0604020202020204" pitchFamily="34" charset="0"/>
              <a:buChar char="•"/>
            </a:pPr>
            <a:r>
              <a:rPr lang="en-GB" dirty="0" smtClean="0"/>
              <a:t>First of all, survex doesn’t necessarily insert LRUD’s the way you might imagine.  </a:t>
            </a:r>
          </a:p>
          <a:p>
            <a:r>
              <a:rPr lang="en-GB" dirty="0" smtClean="0"/>
              <a:t>  </a:t>
            </a:r>
          </a:p>
        </p:txBody>
      </p:sp>
      <p:sp>
        <p:nvSpPr>
          <p:cNvPr id="7" name="TextBox 6"/>
          <p:cNvSpPr txBox="1"/>
          <p:nvPr/>
        </p:nvSpPr>
        <p:spPr>
          <a:xfrm>
            <a:off x="3270422" y="3246065"/>
            <a:ext cx="1927654" cy="646331"/>
          </a:xfrm>
          <a:prstGeom prst="rect">
            <a:avLst/>
          </a:prstGeom>
          <a:noFill/>
        </p:spPr>
        <p:txBody>
          <a:bodyPr wrap="square" rtlCol="0">
            <a:spAutoFit/>
          </a:bodyPr>
          <a:lstStyle/>
          <a:p>
            <a:r>
              <a:rPr lang="en-GB" dirty="0" smtClean="0"/>
              <a:t>1.Lets start with left and right</a:t>
            </a:r>
            <a:endParaRPr lang="en-GB" dirty="0"/>
          </a:p>
        </p:txBody>
      </p:sp>
      <p:sp>
        <p:nvSpPr>
          <p:cNvPr id="9" name="Freeform 8"/>
          <p:cNvSpPr/>
          <p:nvPr/>
        </p:nvSpPr>
        <p:spPr>
          <a:xfrm>
            <a:off x="2759676" y="3154622"/>
            <a:ext cx="6203092" cy="1384427"/>
          </a:xfrm>
          <a:custGeom>
            <a:avLst/>
            <a:gdLst>
              <a:gd name="connsiteX0" fmla="*/ 0 w 6203092"/>
              <a:gd name="connsiteY0" fmla="*/ 1293810 h 1384427"/>
              <a:gd name="connsiteX1" fmla="*/ 98854 w 6203092"/>
              <a:gd name="connsiteY1" fmla="*/ 1310286 h 1384427"/>
              <a:gd name="connsiteX2" fmla="*/ 123567 w 6203092"/>
              <a:gd name="connsiteY2" fmla="*/ 1318524 h 1384427"/>
              <a:gd name="connsiteX3" fmla="*/ 370702 w 6203092"/>
              <a:gd name="connsiteY3" fmla="*/ 1310286 h 1384427"/>
              <a:gd name="connsiteX4" fmla="*/ 395416 w 6203092"/>
              <a:gd name="connsiteY4" fmla="*/ 1302048 h 1384427"/>
              <a:gd name="connsiteX5" fmla="*/ 428367 w 6203092"/>
              <a:gd name="connsiteY5" fmla="*/ 1293810 h 1384427"/>
              <a:gd name="connsiteX6" fmla="*/ 650789 w 6203092"/>
              <a:gd name="connsiteY6" fmla="*/ 1302048 h 1384427"/>
              <a:gd name="connsiteX7" fmla="*/ 749643 w 6203092"/>
              <a:gd name="connsiteY7" fmla="*/ 1318524 h 1384427"/>
              <a:gd name="connsiteX8" fmla="*/ 840259 w 6203092"/>
              <a:gd name="connsiteY8" fmla="*/ 1335000 h 1384427"/>
              <a:gd name="connsiteX9" fmla="*/ 988540 w 6203092"/>
              <a:gd name="connsiteY9" fmla="*/ 1351475 h 1384427"/>
              <a:gd name="connsiteX10" fmla="*/ 1029729 w 6203092"/>
              <a:gd name="connsiteY10" fmla="*/ 1359713 h 1384427"/>
              <a:gd name="connsiteX11" fmla="*/ 1095632 w 6203092"/>
              <a:gd name="connsiteY11" fmla="*/ 1367951 h 1384427"/>
              <a:gd name="connsiteX12" fmla="*/ 1120346 w 6203092"/>
              <a:gd name="connsiteY12" fmla="*/ 1376189 h 1384427"/>
              <a:gd name="connsiteX13" fmla="*/ 1178010 w 6203092"/>
              <a:gd name="connsiteY13" fmla="*/ 1384427 h 1384427"/>
              <a:gd name="connsiteX14" fmla="*/ 1326292 w 6203092"/>
              <a:gd name="connsiteY14" fmla="*/ 1376189 h 1384427"/>
              <a:gd name="connsiteX15" fmla="*/ 1515762 w 6203092"/>
              <a:gd name="connsiteY15" fmla="*/ 1367951 h 1384427"/>
              <a:gd name="connsiteX16" fmla="*/ 1565189 w 6203092"/>
              <a:gd name="connsiteY16" fmla="*/ 1351475 h 1384427"/>
              <a:gd name="connsiteX17" fmla="*/ 1639329 w 6203092"/>
              <a:gd name="connsiteY17" fmla="*/ 1335000 h 1384427"/>
              <a:gd name="connsiteX18" fmla="*/ 1853513 w 6203092"/>
              <a:gd name="connsiteY18" fmla="*/ 1343237 h 1384427"/>
              <a:gd name="connsiteX19" fmla="*/ 1902940 w 6203092"/>
              <a:gd name="connsiteY19" fmla="*/ 1351475 h 1384427"/>
              <a:gd name="connsiteX20" fmla="*/ 2059459 w 6203092"/>
              <a:gd name="connsiteY20" fmla="*/ 1343237 h 1384427"/>
              <a:gd name="connsiteX21" fmla="*/ 2075935 w 6203092"/>
              <a:gd name="connsiteY21" fmla="*/ 1318524 h 1384427"/>
              <a:gd name="connsiteX22" fmla="*/ 2100648 w 6203092"/>
              <a:gd name="connsiteY22" fmla="*/ 1302048 h 1384427"/>
              <a:gd name="connsiteX23" fmla="*/ 2125362 w 6203092"/>
              <a:gd name="connsiteY23" fmla="*/ 1277335 h 1384427"/>
              <a:gd name="connsiteX24" fmla="*/ 2141838 w 6203092"/>
              <a:gd name="connsiteY24" fmla="*/ 1244383 h 1384427"/>
              <a:gd name="connsiteX25" fmla="*/ 2158313 w 6203092"/>
              <a:gd name="connsiteY25" fmla="*/ 1194956 h 1384427"/>
              <a:gd name="connsiteX26" fmla="*/ 2191265 w 6203092"/>
              <a:gd name="connsiteY26" fmla="*/ 1145529 h 1384427"/>
              <a:gd name="connsiteX27" fmla="*/ 2248929 w 6203092"/>
              <a:gd name="connsiteY27" fmla="*/ 1087864 h 1384427"/>
              <a:gd name="connsiteX28" fmla="*/ 2273643 w 6203092"/>
              <a:gd name="connsiteY28" fmla="*/ 1071389 h 1384427"/>
              <a:gd name="connsiteX29" fmla="*/ 2298356 w 6203092"/>
              <a:gd name="connsiteY29" fmla="*/ 1021962 h 1384427"/>
              <a:gd name="connsiteX30" fmla="*/ 2347783 w 6203092"/>
              <a:gd name="connsiteY30" fmla="*/ 989010 h 1384427"/>
              <a:gd name="connsiteX31" fmla="*/ 2372497 w 6203092"/>
              <a:gd name="connsiteY31" fmla="*/ 923108 h 1384427"/>
              <a:gd name="connsiteX32" fmla="*/ 2397210 w 6203092"/>
              <a:gd name="connsiteY32" fmla="*/ 898394 h 1384427"/>
              <a:gd name="connsiteX33" fmla="*/ 2430162 w 6203092"/>
              <a:gd name="connsiteY33" fmla="*/ 824254 h 1384427"/>
              <a:gd name="connsiteX34" fmla="*/ 2454875 w 6203092"/>
              <a:gd name="connsiteY34" fmla="*/ 799540 h 1384427"/>
              <a:gd name="connsiteX35" fmla="*/ 2471351 w 6203092"/>
              <a:gd name="connsiteY35" fmla="*/ 733637 h 1384427"/>
              <a:gd name="connsiteX36" fmla="*/ 2496065 w 6203092"/>
              <a:gd name="connsiteY36" fmla="*/ 717162 h 1384427"/>
              <a:gd name="connsiteX37" fmla="*/ 2520778 w 6203092"/>
              <a:gd name="connsiteY37" fmla="*/ 667735 h 1384427"/>
              <a:gd name="connsiteX38" fmla="*/ 2545492 w 6203092"/>
              <a:gd name="connsiteY38" fmla="*/ 651259 h 1384427"/>
              <a:gd name="connsiteX39" fmla="*/ 2586681 w 6203092"/>
              <a:gd name="connsiteY39" fmla="*/ 610070 h 1384427"/>
              <a:gd name="connsiteX40" fmla="*/ 2603156 w 6203092"/>
              <a:gd name="connsiteY40" fmla="*/ 585356 h 1384427"/>
              <a:gd name="connsiteX41" fmla="*/ 2652583 w 6203092"/>
              <a:gd name="connsiteY41" fmla="*/ 560643 h 1384427"/>
              <a:gd name="connsiteX42" fmla="*/ 2669059 w 6203092"/>
              <a:gd name="connsiteY42" fmla="*/ 527692 h 1384427"/>
              <a:gd name="connsiteX43" fmla="*/ 2693773 w 6203092"/>
              <a:gd name="connsiteY43" fmla="*/ 511216 h 1384427"/>
              <a:gd name="connsiteX44" fmla="*/ 2718486 w 6203092"/>
              <a:gd name="connsiteY44" fmla="*/ 486502 h 1384427"/>
              <a:gd name="connsiteX45" fmla="*/ 2726724 w 6203092"/>
              <a:gd name="connsiteY45" fmla="*/ 453551 h 1384427"/>
              <a:gd name="connsiteX46" fmla="*/ 2743200 w 6203092"/>
              <a:gd name="connsiteY46" fmla="*/ 404124 h 1384427"/>
              <a:gd name="connsiteX47" fmla="*/ 2751438 w 6203092"/>
              <a:gd name="connsiteY47" fmla="*/ 371173 h 1384427"/>
              <a:gd name="connsiteX48" fmla="*/ 2767913 w 6203092"/>
              <a:gd name="connsiteY48" fmla="*/ 321746 h 1384427"/>
              <a:gd name="connsiteX49" fmla="*/ 2817340 w 6203092"/>
              <a:gd name="connsiteY49" fmla="*/ 297032 h 1384427"/>
              <a:gd name="connsiteX50" fmla="*/ 2833816 w 6203092"/>
              <a:gd name="connsiteY50" fmla="*/ 272319 h 1384427"/>
              <a:gd name="connsiteX51" fmla="*/ 2883243 w 6203092"/>
              <a:gd name="connsiteY51" fmla="*/ 247605 h 1384427"/>
              <a:gd name="connsiteX52" fmla="*/ 2907956 w 6203092"/>
              <a:gd name="connsiteY52" fmla="*/ 231129 h 1384427"/>
              <a:gd name="connsiteX53" fmla="*/ 2924432 w 6203092"/>
              <a:gd name="connsiteY53" fmla="*/ 206416 h 1384427"/>
              <a:gd name="connsiteX54" fmla="*/ 2949146 w 6203092"/>
              <a:gd name="connsiteY54" fmla="*/ 198178 h 1384427"/>
              <a:gd name="connsiteX55" fmla="*/ 2973859 w 6203092"/>
              <a:gd name="connsiteY55" fmla="*/ 181702 h 1384427"/>
              <a:gd name="connsiteX56" fmla="*/ 3056238 w 6203092"/>
              <a:gd name="connsiteY56" fmla="*/ 165227 h 1384427"/>
              <a:gd name="connsiteX57" fmla="*/ 3105665 w 6203092"/>
              <a:gd name="connsiteY57" fmla="*/ 132275 h 1384427"/>
              <a:gd name="connsiteX58" fmla="*/ 3138616 w 6203092"/>
              <a:gd name="connsiteY58" fmla="*/ 107562 h 1384427"/>
              <a:gd name="connsiteX59" fmla="*/ 3188043 w 6203092"/>
              <a:gd name="connsiteY59" fmla="*/ 99324 h 1384427"/>
              <a:gd name="connsiteX60" fmla="*/ 3220994 w 6203092"/>
              <a:gd name="connsiteY60" fmla="*/ 91086 h 1384427"/>
              <a:gd name="connsiteX61" fmla="*/ 3501081 w 6203092"/>
              <a:gd name="connsiteY61" fmla="*/ 99324 h 1384427"/>
              <a:gd name="connsiteX62" fmla="*/ 3534032 w 6203092"/>
              <a:gd name="connsiteY62" fmla="*/ 107562 h 1384427"/>
              <a:gd name="connsiteX63" fmla="*/ 4110681 w 6203092"/>
              <a:gd name="connsiteY63" fmla="*/ 99324 h 1384427"/>
              <a:gd name="connsiteX64" fmla="*/ 4283675 w 6203092"/>
              <a:gd name="connsiteY64" fmla="*/ 82848 h 1384427"/>
              <a:gd name="connsiteX65" fmla="*/ 4333102 w 6203092"/>
              <a:gd name="connsiteY65" fmla="*/ 66373 h 1384427"/>
              <a:gd name="connsiteX66" fmla="*/ 4399005 w 6203092"/>
              <a:gd name="connsiteY66" fmla="*/ 41659 h 1384427"/>
              <a:gd name="connsiteX67" fmla="*/ 4431956 w 6203092"/>
              <a:gd name="connsiteY67" fmla="*/ 33421 h 1384427"/>
              <a:gd name="connsiteX68" fmla="*/ 4456670 w 6203092"/>
              <a:gd name="connsiteY68" fmla="*/ 25183 h 1384427"/>
              <a:gd name="connsiteX69" fmla="*/ 4572000 w 6203092"/>
              <a:gd name="connsiteY69" fmla="*/ 16946 h 1384427"/>
              <a:gd name="connsiteX70" fmla="*/ 4629665 w 6203092"/>
              <a:gd name="connsiteY70" fmla="*/ 8708 h 1384427"/>
              <a:gd name="connsiteX71" fmla="*/ 5354594 w 6203092"/>
              <a:gd name="connsiteY71" fmla="*/ 16946 h 1384427"/>
              <a:gd name="connsiteX72" fmla="*/ 5626443 w 6203092"/>
              <a:gd name="connsiteY72" fmla="*/ 49897 h 1384427"/>
              <a:gd name="connsiteX73" fmla="*/ 5675870 w 6203092"/>
              <a:gd name="connsiteY73" fmla="*/ 74610 h 1384427"/>
              <a:gd name="connsiteX74" fmla="*/ 5782962 w 6203092"/>
              <a:gd name="connsiteY74" fmla="*/ 91086 h 1384427"/>
              <a:gd name="connsiteX75" fmla="*/ 5807675 w 6203092"/>
              <a:gd name="connsiteY75" fmla="*/ 99324 h 1384427"/>
              <a:gd name="connsiteX76" fmla="*/ 5947719 w 6203092"/>
              <a:gd name="connsiteY76" fmla="*/ 107562 h 1384427"/>
              <a:gd name="connsiteX77" fmla="*/ 5980670 w 6203092"/>
              <a:gd name="connsiteY77" fmla="*/ 115800 h 1384427"/>
              <a:gd name="connsiteX78" fmla="*/ 6079524 w 6203092"/>
              <a:gd name="connsiteY78" fmla="*/ 124037 h 1384427"/>
              <a:gd name="connsiteX79" fmla="*/ 6128951 w 6203092"/>
              <a:gd name="connsiteY79" fmla="*/ 140513 h 1384427"/>
              <a:gd name="connsiteX80" fmla="*/ 6178378 w 6203092"/>
              <a:gd name="connsiteY80" fmla="*/ 156989 h 1384427"/>
              <a:gd name="connsiteX81" fmla="*/ 6203092 w 6203092"/>
              <a:gd name="connsiteY81" fmla="*/ 165227 h 138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6203092" h="1384427">
                <a:moveTo>
                  <a:pt x="0" y="1293810"/>
                </a:moveTo>
                <a:cubicBezTo>
                  <a:pt x="32548" y="1298460"/>
                  <a:pt x="66732" y="1302255"/>
                  <a:pt x="98854" y="1310286"/>
                </a:cubicBezTo>
                <a:cubicBezTo>
                  <a:pt x="107278" y="1312392"/>
                  <a:pt x="115329" y="1315778"/>
                  <a:pt x="123567" y="1318524"/>
                </a:cubicBezTo>
                <a:cubicBezTo>
                  <a:pt x="205945" y="1315778"/>
                  <a:pt x="288429" y="1315272"/>
                  <a:pt x="370702" y="1310286"/>
                </a:cubicBezTo>
                <a:cubicBezTo>
                  <a:pt x="379370" y="1309761"/>
                  <a:pt x="387067" y="1304434"/>
                  <a:pt x="395416" y="1302048"/>
                </a:cubicBezTo>
                <a:cubicBezTo>
                  <a:pt x="406302" y="1298938"/>
                  <a:pt x="417383" y="1296556"/>
                  <a:pt x="428367" y="1293810"/>
                </a:cubicBezTo>
                <a:cubicBezTo>
                  <a:pt x="502508" y="1296556"/>
                  <a:pt x="576816" y="1296358"/>
                  <a:pt x="650789" y="1302048"/>
                </a:cubicBezTo>
                <a:cubicBezTo>
                  <a:pt x="684096" y="1304610"/>
                  <a:pt x="749643" y="1318524"/>
                  <a:pt x="749643" y="1318524"/>
                </a:cubicBezTo>
                <a:cubicBezTo>
                  <a:pt x="800054" y="1335328"/>
                  <a:pt x="753768" y="1321694"/>
                  <a:pt x="840259" y="1335000"/>
                </a:cubicBezTo>
                <a:cubicBezTo>
                  <a:pt x="962326" y="1353779"/>
                  <a:pt x="750451" y="1333160"/>
                  <a:pt x="988540" y="1351475"/>
                </a:cubicBezTo>
                <a:cubicBezTo>
                  <a:pt x="1002270" y="1354221"/>
                  <a:pt x="1015890" y="1357584"/>
                  <a:pt x="1029729" y="1359713"/>
                </a:cubicBezTo>
                <a:cubicBezTo>
                  <a:pt x="1051610" y="1363079"/>
                  <a:pt x="1073850" y="1363991"/>
                  <a:pt x="1095632" y="1367951"/>
                </a:cubicBezTo>
                <a:cubicBezTo>
                  <a:pt x="1104176" y="1369504"/>
                  <a:pt x="1111831" y="1374486"/>
                  <a:pt x="1120346" y="1376189"/>
                </a:cubicBezTo>
                <a:cubicBezTo>
                  <a:pt x="1139385" y="1379997"/>
                  <a:pt x="1158789" y="1381681"/>
                  <a:pt x="1178010" y="1384427"/>
                </a:cubicBezTo>
                <a:lnTo>
                  <a:pt x="1326292" y="1376189"/>
                </a:lnTo>
                <a:cubicBezTo>
                  <a:pt x="1389433" y="1373109"/>
                  <a:pt x="1452881" y="1374456"/>
                  <a:pt x="1515762" y="1367951"/>
                </a:cubicBezTo>
                <a:cubicBezTo>
                  <a:pt x="1533037" y="1366164"/>
                  <a:pt x="1548159" y="1354881"/>
                  <a:pt x="1565189" y="1351475"/>
                </a:cubicBezTo>
                <a:cubicBezTo>
                  <a:pt x="1617480" y="1341017"/>
                  <a:pt x="1592794" y="1346633"/>
                  <a:pt x="1639329" y="1335000"/>
                </a:cubicBezTo>
                <a:cubicBezTo>
                  <a:pt x="1710724" y="1337746"/>
                  <a:pt x="1782205" y="1338780"/>
                  <a:pt x="1853513" y="1343237"/>
                </a:cubicBezTo>
                <a:cubicBezTo>
                  <a:pt x="1870183" y="1344279"/>
                  <a:pt x="1886237" y="1351475"/>
                  <a:pt x="1902940" y="1351475"/>
                </a:cubicBezTo>
                <a:cubicBezTo>
                  <a:pt x="1955185" y="1351475"/>
                  <a:pt x="2007286" y="1345983"/>
                  <a:pt x="2059459" y="1343237"/>
                </a:cubicBezTo>
                <a:cubicBezTo>
                  <a:pt x="2064951" y="1334999"/>
                  <a:pt x="2068934" y="1325525"/>
                  <a:pt x="2075935" y="1318524"/>
                </a:cubicBezTo>
                <a:cubicBezTo>
                  <a:pt x="2082936" y="1311523"/>
                  <a:pt x="2093042" y="1308386"/>
                  <a:pt x="2100648" y="1302048"/>
                </a:cubicBezTo>
                <a:cubicBezTo>
                  <a:pt x="2109598" y="1294590"/>
                  <a:pt x="2117124" y="1285573"/>
                  <a:pt x="2125362" y="1277335"/>
                </a:cubicBezTo>
                <a:cubicBezTo>
                  <a:pt x="2130854" y="1266351"/>
                  <a:pt x="2137277" y="1255785"/>
                  <a:pt x="2141838" y="1244383"/>
                </a:cubicBezTo>
                <a:cubicBezTo>
                  <a:pt x="2148288" y="1228258"/>
                  <a:pt x="2148679" y="1209406"/>
                  <a:pt x="2158313" y="1194956"/>
                </a:cubicBezTo>
                <a:lnTo>
                  <a:pt x="2191265" y="1145529"/>
                </a:lnTo>
                <a:cubicBezTo>
                  <a:pt x="2205763" y="1102031"/>
                  <a:pt x="2192278" y="1125631"/>
                  <a:pt x="2248929" y="1087864"/>
                </a:cubicBezTo>
                <a:lnTo>
                  <a:pt x="2273643" y="1071389"/>
                </a:lnTo>
                <a:cubicBezTo>
                  <a:pt x="2279519" y="1053761"/>
                  <a:pt x="2283327" y="1035113"/>
                  <a:pt x="2298356" y="1021962"/>
                </a:cubicBezTo>
                <a:cubicBezTo>
                  <a:pt x="2313258" y="1008923"/>
                  <a:pt x="2347783" y="989010"/>
                  <a:pt x="2347783" y="989010"/>
                </a:cubicBezTo>
                <a:cubicBezTo>
                  <a:pt x="2353260" y="972579"/>
                  <a:pt x="2365461" y="934366"/>
                  <a:pt x="2372497" y="923108"/>
                </a:cubicBezTo>
                <a:cubicBezTo>
                  <a:pt x="2378671" y="913229"/>
                  <a:pt x="2388972" y="906632"/>
                  <a:pt x="2397210" y="898394"/>
                </a:cubicBezTo>
                <a:cubicBezTo>
                  <a:pt x="2409185" y="862470"/>
                  <a:pt x="2408403" y="850365"/>
                  <a:pt x="2430162" y="824254"/>
                </a:cubicBezTo>
                <a:cubicBezTo>
                  <a:pt x="2437620" y="815304"/>
                  <a:pt x="2446637" y="807778"/>
                  <a:pt x="2454875" y="799540"/>
                </a:cubicBezTo>
                <a:cubicBezTo>
                  <a:pt x="2455285" y="797489"/>
                  <a:pt x="2464596" y="742080"/>
                  <a:pt x="2471351" y="733637"/>
                </a:cubicBezTo>
                <a:cubicBezTo>
                  <a:pt x="2477536" y="725906"/>
                  <a:pt x="2487827" y="722654"/>
                  <a:pt x="2496065" y="717162"/>
                </a:cubicBezTo>
                <a:cubicBezTo>
                  <a:pt x="2502765" y="697060"/>
                  <a:pt x="2504807" y="683706"/>
                  <a:pt x="2520778" y="667735"/>
                </a:cubicBezTo>
                <a:cubicBezTo>
                  <a:pt x="2527779" y="660734"/>
                  <a:pt x="2537254" y="656751"/>
                  <a:pt x="2545492" y="651259"/>
                </a:cubicBezTo>
                <a:cubicBezTo>
                  <a:pt x="2589427" y="585355"/>
                  <a:pt x="2531760" y="664992"/>
                  <a:pt x="2586681" y="610070"/>
                </a:cubicBezTo>
                <a:cubicBezTo>
                  <a:pt x="2593682" y="603069"/>
                  <a:pt x="2596155" y="592357"/>
                  <a:pt x="2603156" y="585356"/>
                </a:cubicBezTo>
                <a:cubicBezTo>
                  <a:pt x="2619123" y="569389"/>
                  <a:pt x="2632485" y="567342"/>
                  <a:pt x="2652583" y="560643"/>
                </a:cubicBezTo>
                <a:cubicBezTo>
                  <a:pt x="2658075" y="549659"/>
                  <a:pt x="2661197" y="537126"/>
                  <a:pt x="2669059" y="527692"/>
                </a:cubicBezTo>
                <a:cubicBezTo>
                  <a:pt x="2675397" y="520086"/>
                  <a:pt x="2686167" y="517554"/>
                  <a:pt x="2693773" y="511216"/>
                </a:cubicBezTo>
                <a:cubicBezTo>
                  <a:pt x="2702723" y="503758"/>
                  <a:pt x="2710248" y="494740"/>
                  <a:pt x="2718486" y="486502"/>
                </a:cubicBezTo>
                <a:cubicBezTo>
                  <a:pt x="2721232" y="475518"/>
                  <a:pt x="2723471" y="464395"/>
                  <a:pt x="2726724" y="453551"/>
                </a:cubicBezTo>
                <a:cubicBezTo>
                  <a:pt x="2731714" y="436917"/>
                  <a:pt x="2738988" y="420972"/>
                  <a:pt x="2743200" y="404124"/>
                </a:cubicBezTo>
                <a:cubicBezTo>
                  <a:pt x="2745946" y="393140"/>
                  <a:pt x="2748185" y="382017"/>
                  <a:pt x="2751438" y="371173"/>
                </a:cubicBezTo>
                <a:cubicBezTo>
                  <a:pt x="2756428" y="354539"/>
                  <a:pt x="2753463" y="331379"/>
                  <a:pt x="2767913" y="321746"/>
                </a:cubicBezTo>
                <a:cubicBezTo>
                  <a:pt x="2799852" y="300453"/>
                  <a:pt x="2783234" y="308401"/>
                  <a:pt x="2817340" y="297032"/>
                </a:cubicBezTo>
                <a:cubicBezTo>
                  <a:pt x="2822832" y="288794"/>
                  <a:pt x="2826815" y="279320"/>
                  <a:pt x="2833816" y="272319"/>
                </a:cubicBezTo>
                <a:cubicBezTo>
                  <a:pt x="2849786" y="256349"/>
                  <a:pt x="2863142" y="254305"/>
                  <a:pt x="2883243" y="247605"/>
                </a:cubicBezTo>
                <a:cubicBezTo>
                  <a:pt x="2891481" y="242113"/>
                  <a:pt x="2900955" y="238130"/>
                  <a:pt x="2907956" y="231129"/>
                </a:cubicBezTo>
                <a:cubicBezTo>
                  <a:pt x="2914957" y="224128"/>
                  <a:pt x="2916701" y="212601"/>
                  <a:pt x="2924432" y="206416"/>
                </a:cubicBezTo>
                <a:cubicBezTo>
                  <a:pt x="2931213" y="200991"/>
                  <a:pt x="2940908" y="200924"/>
                  <a:pt x="2949146" y="198178"/>
                </a:cubicBezTo>
                <a:cubicBezTo>
                  <a:pt x="2957384" y="192686"/>
                  <a:pt x="2965004" y="186130"/>
                  <a:pt x="2973859" y="181702"/>
                </a:cubicBezTo>
                <a:cubicBezTo>
                  <a:pt x="2996864" y="170199"/>
                  <a:pt x="3034986" y="168263"/>
                  <a:pt x="3056238" y="165227"/>
                </a:cubicBezTo>
                <a:cubicBezTo>
                  <a:pt x="3072714" y="154243"/>
                  <a:pt x="3089824" y="144156"/>
                  <a:pt x="3105665" y="132275"/>
                </a:cubicBezTo>
                <a:cubicBezTo>
                  <a:pt x="3116649" y="124037"/>
                  <a:pt x="3125868" y="112661"/>
                  <a:pt x="3138616" y="107562"/>
                </a:cubicBezTo>
                <a:cubicBezTo>
                  <a:pt x="3154124" y="101359"/>
                  <a:pt x="3171664" y="102600"/>
                  <a:pt x="3188043" y="99324"/>
                </a:cubicBezTo>
                <a:cubicBezTo>
                  <a:pt x="3199145" y="97104"/>
                  <a:pt x="3210010" y="93832"/>
                  <a:pt x="3220994" y="91086"/>
                </a:cubicBezTo>
                <a:cubicBezTo>
                  <a:pt x="3314356" y="93832"/>
                  <a:pt x="3407807" y="94415"/>
                  <a:pt x="3501081" y="99324"/>
                </a:cubicBezTo>
                <a:cubicBezTo>
                  <a:pt x="3512387" y="99919"/>
                  <a:pt x="3522710" y="107562"/>
                  <a:pt x="3534032" y="107562"/>
                </a:cubicBezTo>
                <a:cubicBezTo>
                  <a:pt x="3726268" y="107562"/>
                  <a:pt x="3918465" y="102070"/>
                  <a:pt x="4110681" y="99324"/>
                </a:cubicBezTo>
                <a:cubicBezTo>
                  <a:pt x="4125905" y="98055"/>
                  <a:pt x="4258196" y="87944"/>
                  <a:pt x="4283675" y="82848"/>
                </a:cubicBezTo>
                <a:cubicBezTo>
                  <a:pt x="4300705" y="79442"/>
                  <a:pt x="4333102" y="66373"/>
                  <a:pt x="4333102" y="66373"/>
                </a:cubicBezTo>
                <a:cubicBezTo>
                  <a:pt x="4371266" y="40931"/>
                  <a:pt x="4345562" y="53535"/>
                  <a:pt x="4399005" y="41659"/>
                </a:cubicBezTo>
                <a:cubicBezTo>
                  <a:pt x="4410057" y="39203"/>
                  <a:pt x="4421070" y="36531"/>
                  <a:pt x="4431956" y="33421"/>
                </a:cubicBezTo>
                <a:cubicBezTo>
                  <a:pt x="4440305" y="31035"/>
                  <a:pt x="4448046" y="26198"/>
                  <a:pt x="4456670" y="25183"/>
                </a:cubicBezTo>
                <a:cubicBezTo>
                  <a:pt x="4494947" y="20680"/>
                  <a:pt x="4533557" y="19692"/>
                  <a:pt x="4572000" y="16946"/>
                </a:cubicBezTo>
                <a:cubicBezTo>
                  <a:pt x="4591222" y="14200"/>
                  <a:pt x="4610264" y="9484"/>
                  <a:pt x="4629665" y="8708"/>
                </a:cubicBezTo>
                <a:cubicBezTo>
                  <a:pt x="5012790" y="-6617"/>
                  <a:pt x="4965137" y="-364"/>
                  <a:pt x="5354594" y="16946"/>
                </a:cubicBezTo>
                <a:cubicBezTo>
                  <a:pt x="5544175" y="38010"/>
                  <a:pt x="5453580" y="26848"/>
                  <a:pt x="5626443" y="49897"/>
                </a:cubicBezTo>
                <a:cubicBezTo>
                  <a:pt x="5642919" y="58135"/>
                  <a:pt x="5658056" y="69922"/>
                  <a:pt x="5675870" y="74610"/>
                </a:cubicBezTo>
                <a:cubicBezTo>
                  <a:pt x="5710798" y="83802"/>
                  <a:pt x="5747463" y="84430"/>
                  <a:pt x="5782962" y="91086"/>
                </a:cubicBezTo>
                <a:cubicBezTo>
                  <a:pt x="5791497" y="92686"/>
                  <a:pt x="5799035" y="98460"/>
                  <a:pt x="5807675" y="99324"/>
                </a:cubicBezTo>
                <a:cubicBezTo>
                  <a:pt x="5854205" y="103977"/>
                  <a:pt x="5901038" y="104816"/>
                  <a:pt x="5947719" y="107562"/>
                </a:cubicBezTo>
                <a:cubicBezTo>
                  <a:pt x="5958703" y="110308"/>
                  <a:pt x="5969436" y="114396"/>
                  <a:pt x="5980670" y="115800"/>
                </a:cubicBezTo>
                <a:cubicBezTo>
                  <a:pt x="6013480" y="119901"/>
                  <a:pt x="6046908" y="118601"/>
                  <a:pt x="6079524" y="124037"/>
                </a:cubicBezTo>
                <a:cubicBezTo>
                  <a:pt x="6096655" y="126892"/>
                  <a:pt x="6112475" y="135021"/>
                  <a:pt x="6128951" y="140513"/>
                </a:cubicBezTo>
                <a:lnTo>
                  <a:pt x="6178378" y="156989"/>
                </a:lnTo>
                <a:lnTo>
                  <a:pt x="6203092" y="16522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2809103" y="3739978"/>
            <a:ext cx="6038335" cy="1380722"/>
          </a:xfrm>
          <a:custGeom>
            <a:avLst/>
            <a:gdLst>
              <a:gd name="connsiteX0" fmla="*/ 0 w 6038335"/>
              <a:gd name="connsiteY0" fmla="*/ 1293341 h 1380722"/>
              <a:gd name="connsiteX1" fmla="*/ 41189 w 6038335"/>
              <a:gd name="connsiteY1" fmla="*/ 1285103 h 1380722"/>
              <a:gd name="connsiteX2" fmla="*/ 115329 w 6038335"/>
              <a:gd name="connsiteY2" fmla="*/ 1268627 h 1380722"/>
              <a:gd name="connsiteX3" fmla="*/ 214183 w 6038335"/>
              <a:gd name="connsiteY3" fmla="*/ 1252152 h 1380722"/>
              <a:gd name="connsiteX4" fmla="*/ 271848 w 6038335"/>
              <a:gd name="connsiteY4" fmla="*/ 1235676 h 1380722"/>
              <a:gd name="connsiteX5" fmla="*/ 370702 w 6038335"/>
              <a:gd name="connsiteY5" fmla="*/ 1227438 h 1380722"/>
              <a:gd name="connsiteX6" fmla="*/ 576648 w 6038335"/>
              <a:gd name="connsiteY6" fmla="*/ 1235676 h 1380722"/>
              <a:gd name="connsiteX7" fmla="*/ 626075 w 6038335"/>
              <a:gd name="connsiteY7" fmla="*/ 1260390 h 1380722"/>
              <a:gd name="connsiteX8" fmla="*/ 708454 w 6038335"/>
              <a:gd name="connsiteY8" fmla="*/ 1285103 h 1380722"/>
              <a:gd name="connsiteX9" fmla="*/ 733167 w 6038335"/>
              <a:gd name="connsiteY9" fmla="*/ 1301579 h 1380722"/>
              <a:gd name="connsiteX10" fmla="*/ 815546 w 6038335"/>
              <a:gd name="connsiteY10" fmla="*/ 1326292 h 1380722"/>
              <a:gd name="connsiteX11" fmla="*/ 1326292 w 6038335"/>
              <a:gd name="connsiteY11" fmla="*/ 1351006 h 1380722"/>
              <a:gd name="connsiteX12" fmla="*/ 1540475 w 6038335"/>
              <a:gd name="connsiteY12" fmla="*/ 1342768 h 1380722"/>
              <a:gd name="connsiteX13" fmla="*/ 1606378 w 6038335"/>
              <a:gd name="connsiteY13" fmla="*/ 1326292 h 1380722"/>
              <a:gd name="connsiteX14" fmla="*/ 1631092 w 6038335"/>
              <a:gd name="connsiteY14" fmla="*/ 1309817 h 1380722"/>
              <a:gd name="connsiteX15" fmla="*/ 1664043 w 6038335"/>
              <a:gd name="connsiteY15" fmla="*/ 1301579 h 1380722"/>
              <a:gd name="connsiteX16" fmla="*/ 1762897 w 6038335"/>
              <a:gd name="connsiteY16" fmla="*/ 1276865 h 1380722"/>
              <a:gd name="connsiteX17" fmla="*/ 1944129 w 6038335"/>
              <a:gd name="connsiteY17" fmla="*/ 1293341 h 1380722"/>
              <a:gd name="connsiteX18" fmla="*/ 1985319 w 6038335"/>
              <a:gd name="connsiteY18" fmla="*/ 1309817 h 1380722"/>
              <a:gd name="connsiteX19" fmla="*/ 2092411 w 6038335"/>
              <a:gd name="connsiteY19" fmla="*/ 1318054 h 1380722"/>
              <a:gd name="connsiteX20" fmla="*/ 2150075 w 6038335"/>
              <a:gd name="connsiteY20" fmla="*/ 1326292 h 1380722"/>
              <a:gd name="connsiteX21" fmla="*/ 2183027 w 6038335"/>
              <a:gd name="connsiteY21" fmla="*/ 1334530 h 1380722"/>
              <a:gd name="connsiteX22" fmla="*/ 2273643 w 6038335"/>
              <a:gd name="connsiteY22" fmla="*/ 1342768 h 1380722"/>
              <a:gd name="connsiteX23" fmla="*/ 2331308 w 6038335"/>
              <a:gd name="connsiteY23" fmla="*/ 1359244 h 1380722"/>
              <a:gd name="connsiteX24" fmla="*/ 2438400 w 6038335"/>
              <a:gd name="connsiteY24" fmla="*/ 1351006 h 1380722"/>
              <a:gd name="connsiteX25" fmla="*/ 2471351 w 6038335"/>
              <a:gd name="connsiteY25" fmla="*/ 1301579 h 1380722"/>
              <a:gd name="connsiteX26" fmla="*/ 2487827 w 6038335"/>
              <a:gd name="connsiteY26" fmla="*/ 1268627 h 1380722"/>
              <a:gd name="connsiteX27" fmla="*/ 2520778 w 6038335"/>
              <a:gd name="connsiteY27" fmla="*/ 1252152 h 1380722"/>
              <a:gd name="connsiteX28" fmla="*/ 2545492 w 6038335"/>
              <a:gd name="connsiteY28" fmla="*/ 1235676 h 1380722"/>
              <a:gd name="connsiteX29" fmla="*/ 2561967 w 6038335"/>
              <a:gd name="connsiteY29" fmla="*/ 1210963 h 1380722"/>
              <a:gd name="connsiteX30" fmla="*/ 2594919 w 6038335"/>
              <a:gd name="connsiteY30" fmla="*/ 1186249 h 1380722"/>
              <a:gd name="connsiteX31" fmla="*/ 2619632 w 6038335"/>
              <a:gd name="connsiteY31" fmla="*/ 1161536 h 1380722"/>
              <a:gd name="connsiteX32" fmla="*/ 2652583 w 6038335"/>
              <a:gd name="connsiteY32" fmla="*/ 1112108 h 1380722"/>
              <a:gd name="connsiteX33" fmla="*/ 2669059 w 6038335"/>
              <a:gd name="connsiteY33" fmla="*/ 1070919 h 1380722"/>
              <a:gd name="connsiteX34" fmla="*/ 2693773 w 6038335"/>
              <a:gd name="connsiteY34" fmla="*/ 1021492 h 1380722"/>
              <a:gd name="connsiteX35" fmla="*/ 2702011 w 6038335"/>
              <a:gd name="connsiteY35" fmla="*/ 988541 h 1380722"/>
              <a:gd name="connsiteX36" fmla="*/ 2718486 w 6038335"/>
              <a:gd name="connsiteY36" fmla="*/ 963827 h 1380722"/>
              <a:gd name="connsiteX37" fmla="*/ 2751438 w 6038335"/>
              <a:gd name="connsiteY37" fmla="*/ 914400 h 1380722"/>
              <a:gd name="connsiteX38" fmla="*/ 2759675 w 6038335"/>
              <a:gd name="connsiteY38" fmla="*/ 889687 h 1380722"/>
              <a:gd name="connsiteX39" fmla="*/ 2817340 w 6038335"/>
              <a:gd name="connsiteY39" fmla="*/ 856736 h 1380722"/>
              <a:gd name="connsiteX40" fmla="*/ 2891481 w 6038335"/>
              <a:gd name="connsiteY40" fmla="*/ 799071 h 1380722"/>
              <a:gd name="connsiteX41" fmla="*/ 2907956 w 6038335"/>
              <a:gd name="connsiteY41" fmla="*/ 766119 h 1380722"/>
              <a:gd name="connsiteX42" fmla="*/ 2932670 w 6038335"/>
              <a:gd name="connsiteY42" fmla="*/ 741406 h 1380722"/>
              <a:gd name="connsiteX43" fmla="*/ 2965621 w 6038335"/>
              <a:gd name="connsiteY43" fmla="*/ 634314 h 1380722"/>
              <a:gd name="connsiteX44" fmla="*/ 2973859 w 6038335"/>
              <a:gd name="connsiteY44" fmla="*/ 609600 h 1380722"/>
              <a:gd name="connsiteX45" fmla="*/ 3006811 w 6038335"/>
              <a:gd name="connsiteY45" fmla="*/ 560173 h 1380722"/>
              <a:gd name="connsiteX46" fmla="*/ 3039762 w 6038335"/>
              <a:gd name="connsiteY46" fmla="*/ 510746 h 1380722"/>
              <a:gd name="connsiteX47" fmla="*/ 3048000 w 6038335"/>
              <a:gd name="connsiteY47" fmla="*/ 486033 h 1380722"/>
              <a:gd name="connsiteX48" fmla="*/ 3105665 w 6038335"/>
              <a:gd name="connsiteY48" fmla="*/ 420130 h 1380722"/>
              <a:gd name="connsiteX49" fmla="*/ 3113902 w 6038335"/>
              <a:gd name="connsiteY49" fmla="*/ 395417 h 1380722"/>
              <a:gd name="connsiteX50" fmla="*/ 3179805 w 6038335"/>
              <a:gd name="connsiteY50" fmla="*/ 321276 h 1380722"/>
              <a:gd name="connsiteX51" fmla="*/ 3204519 w 6038335"/>
              <a:gd name="connsiteY51" fmla="*/ 313038 h 1380722"/>
              <a:gd name="connsiteX52" fmla="*/ 3245708 w 6038335"/>
              <a:gd name="connsiteY52" fmla="*/ 280087 h 1380722"/>
              <a:gd name="connsiteX53" fmla="*/ 3270421 w 6038335"/>
              <a:gd name="connsiteY53" fmla="*/ 255373 h 1380722"/>
              <a:gd name="connsiteX54" fmla="*/ 3319848 w 6038335"/>
              <a:gd name="connsiteY54" fmla="*/ 238898 h 1380722"/>
              <a:gd name="connsiteX55" fmla="*/ 3451654 w 6038335"/>
              <a:gd name="connsiteY55" fmla="*/ 189471 h 1380722"/>
              <a:gd name="connsiteX56" fmla="*/ 3501081 w 6038335"/>
              <a:gd name="connsiteY56" fmla="*/ 172995 h 1380722"/>
              <a:gd name="connsiteX57" fmla="*/ 3525794 w 6038335"/>
              <a:gd name="connsiteY57" fmla="*/ 164757 h 1380722"/>
              <a:gd name="connsiteX58" fmla="*/ 3591697 w 6038335"/>
              <a:gd name="connsiteY58" fmla="*/ 140044 h 1380722"/>
              <a:gd name="connsiteX59" fmla="*/ 3789405 w 6038335"/>
              <a:gd name="connsiteY59" fmla="*/ 131806 h 1380722"/>
              <a:gd name="connsiteX60" fmla="*/ 3863546 w 6038335"/>
              <a:gd name="connsiteY60" fmla="*/ 123568 h 1380722"/>
              <a:gd name="connsiteX61" fmla="*/ 3912973 w 6038335"/>
              <a:gd name="connsiteY61" fmla="*/ 115330 h 1380722"/>
              <a:gd name="connsiteX62" fmla="*/ 4226011 w 6038335"/>
              <a:gd name="connsiteY62" fmla="*/ 107092 h 1380722"/>
              <a:gd name="connsiteX63" fmla="*/ 4291913 w 6038335"/>
              <a:gd name="connsiteY63" fmla="*/ 98854 h 1380722"/>
              <a:gd name="connsiteX64" fmla="*/ 4316627 w 6038335"/>
              <a:gd name="connsiteY64" fmla="*/ 82379 h 1380722"/>
              <a:gd name="connsiteX65" fmla="*/ 4357816 w 6038335"/>
              <a:gd name="connsiteY65" fmla="*/ 65903 h 1380722"/>
              <a:gd name="connsiteX66" fmla="*/ 4399005 w 6038335"/>
              <a:gd name="connsiteY66" fmla="*/ 57665 h 1380722"/>
              <a:gd name="connsiteX67" fmla="*/ 4547286 w 6038335"/>
              <a:gd name="connsiteY67" fmla="*/ 41190 h 1380722"/>
              <a:gd name="connsiteX68" fmla="*/ 4621427 w 6038335"/>
              <a:gd name="connsiteY68" fmla="*/ 41190 h 1380722"/>
              <a:gd name="connsiteX69" fmla="*/ 5173362 w 6038335"/>
              <a:gd name="connsiteY69" fmla="*/ 49427 h 1380722"/>
              <a:gd name="connsiteX70" fmla="*/ 5313405 w 6038335"/>
              <a:gd name="connsiteY70" fmla="*/ 41190 h 1380722"/>
              <a:gd name="connsiteX71" fmla="*/ 5338119 w 6038335"/>
              <a:gd name="connsiteY71" fmla="*/ 32952 h 1380722"/>
              <a:gd name="connsiteX72" fmla="*/ 5428735 w 6038335"/>
              <a:gd name="connsiteY72" fmla="*/ 24714 h 1380722"/>
              <a:gd name="connsiteX73" fmla="*/ 5659394 w 6038335"/>
              <a:gd name="connsiteY73" fmla="*/ 8238 h 1380722"/>
              <a:gd name="connsiteX74" fmla="*/ 5700583 w 6038335"/>
              <a:gd name="connsiteY74" fmla="*/ 0 h 1380722"/>
              <a:gd name="connsiteX75" fmla="*/ 5848865 w 6038335"/>
              <a:gd name="connsiteY75" fmla="*/ 16476 h 1380722"/>
              <a:gd name="connsiteX76" fmla="*/ 5947719 w 6038335"/>
              <a:gd name="connsiteY76" fmla="*/ 24714 h 1380722"/>
              <a:gd name="connsiteX77" fmla="*/ 6038335 w 6038335"/>
              <a:gd name="connsiteY77" fmla="*/ 41190 h 138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6038335" h="1380722">
                <a:moveTo>
                  <a:pt x="0" y="1293341"/>
                </a:moveTo>
                <a:cubicBezTo>
                  <a:pt x="13730" y="1290595"/>
                  <a:pt x="27521" y="1288140"/>
                  <a:pt x="41189" y="1285103"/>
                </a:cubicBezTo>
                <a:cubicBezTo>
                  <a:pt x="85614" y="1275230"/>
                  <a:pt x="65647" y="1276907"/>
                  <a:pt x="115329" y="1268627"/>
                </a:cubicBezTo>
                <a:cubicBezTo>
                  <a:pt x="157189" y="1261651"/>
                  <a:pt x="175346" y="1261861"/>
                  <a:pt x="214183" y="1252152"/>
                </a:cubicBezTo>
                <a:cubicBezTo>
                  <a:pt x="241538" y="1245313"/>
                  <a:pt x="241034" y="1239528"/>
                  <a:pt x="271848" y="1235676"/>
                </a:cubicBezTo>
                <a:cubicBezTo>
                  <a:pt x="304658" y="1231575"/>
                  <a:pt x="337751" y="1230184"/>
                  <a:pt x="370702" y="1227438"/>
                </a:cubicBezTo>
                <a:cubicBezTo>
                  <a:pt x="439351" y="1230184"/>
                  <a:pt x="508119" y="1230781"/>
                  <a:pt x="576648" y="1235676"/>
                </a:cubicBezTo>
                <a:cubicBezTo>
                  <a:pt x="603498" y="1237594"/>
                  <a:pt x="602411" y="1249873"/>
                  <a:pt x="626075" y="1260390"/>
                </a:cubicBezTo>
                <a:cubicBezTo>
                  <a:pt x="651857" y="1271849"/>
                  <a:pt x="681071" y="1278257"/>
                  <a:pt x="708454" y="1285103"/>
                </a:cubicBezTo>
                <a:cubicBezTo>
                  <a:pt x="716692" y="1290595"/>
                  <a:pt x="724120" y="1297558"/>
                  <a:pt x="733167" y="1301579"/>
                </a:cubicBezTo>
                <a:cubicBezTo>
                  <a:pt x="758949" y="1313038"/>
                  <a:pt x="788163" y="1319446"/>
                  <a:pt x="815546" y="1326292"/>
                </a:cubicBezTo>
                <a:cubicBezTo>
                  <a:pt x="974308" y="1432137"/>
                  <a:pt x="842968" y="1351006"/>
                  <a:pt x="1326292" y="1351006"/>
                </a:cubicBezTo>
                <a:cubicBezTo>
                  <a:pt x="1397739" y="1351006"/>
                  <a:pt x="1469081" y="1345514"/>
                  <a:pt x="1540475" y="1342768"/>
                </a:cubicBezTo>
                <a:cubicBezTo>
                  <a:pt x="1562443" y="1337276"/>
                  <a:pt x="1587537" y="1338852"/>
                  <a:pt x="1606378" y="1326292"/>
                </a:cubicBezTo>
                <a:cubicBezTo>
                  <a:pt x="1614616" y="1320800"/>
                  <a:pt x="1621992" y="1313717"/>
                  <a:pt x="1631092" y="1309817"/>
                </a:cubicBezTo>
                <a:cubicBezTo>
                  <a:pt x="1641498" y="1305357"/>
                  <a:pt x="1653199" y="1304832"/>
                  <a:pt x="1664043" y="1301579"/>
                </a:cubicBezTo>
                <a:cubicBezTo>
                  <a:pt x="1745633" y="1277101"/>
                  <a:pt x="1680646" y="1290574"/>
                  <a:pt x="1762897" y="1276865"/>
                </a:cubicBezTo>
                <a:cubicBezTo>
                  <a:pt x="1779958" y="1278084"/>
                  <a:pt x="1909114" y="1285260"/>
                  <a:pt x="1944129" y="1293341"/>
                </a:cubicBezTo>
                <a:cubicBezTo>
                  <a:pt x="1958538" y="1296666"/>
                  <a:pt x="1970733" y="1307386"/>
                  <a:pt x="1985319" y="1309817"/>
                </a:cubicBezTo>
                <a:cubicBezTo>
                  <a:pt x="2020635" y="1315703"/>
                  <a:pt x="2056786" y="1314492"/>
                  <a:pt x="2092411" y="1318054"/>
                </a:cubicBezTo>
                <a:cubicBezTo>
                  <a:pt x="2111731" y="1319986"/>
                  <a:pt x="2130972" y="1322819"/>
                  <a:pt x="2150075" y="1326292"/>
                </a:cubicBezTo>
                <a:cubicBezTo>
                  <a:pt x="2161214" y="1328317"/>
                  <a:pt x="2171804" y="1333034"/>
                  <a:pt x="2183027" y="1334530"/>
                </a:cubicBezTo>
                <a:cubicBezTo>
                  <a:pt x="2213091" y="1338539"/>
                  <a:pt x="2243438" y="1340022"/>
                  <a:pt x="2273643" y="1342768"/>
                </a:cubicBezTo>
                <a:cubicBezTo>
                  <a:pt x="2285298" y="1346653"/>
                  <a:pt x="2320963" y="1359244"/>
                  <a:pt x="2331308" y="1359244"/>
                </a:cubicBezTo>
                <a:cubicBezTo>
                  <a:pt x="2367111" y="1359244"/>
                  <a:pt x="2402703" y="1353752"/>
                  <a:pt x="2438400" y="1351006"/>
                </a:cubicBezTo>
                <a:cubicBezTo>
                  <a:pt x="2449384" y="1334530"/>
                  <a:pt x="2462496" y="1319290"/>
                  <a:pt x="2471351" y="1301579"/>
                </a:cubicBezTo>
                <a:cubicBezTo>
                  <a:pt x="2476843" y="1290595"/>
                  <a:pt x="2479143" y="1277311"/>
                  <a:pt x="2487827" y="1268627"/>
                </a:cubicBezTo>
                <a:cubicBezTo>
                  <a:pt x="2496510" y="1259944"/>
                  <a:pt x="2510116" y="1258245"/>
                  <a:pt x="2520778" y="1252152"/>
                </a:cubicBezTo>
                <a:cubicBezTo>
                  <a:pt x="2529374" y="1247240"/>
                  <a:pt x="2537254" y="1241168"/>
                  <a:pt x="2545492" y="1235676"/>
                </a:cubicBezTo>
                <a:cubicBezTo>
                  <a:pt x="2550984" y="1227438"/>
                  <a:pt x="2554966" y="1217964"/>
                  <a:pt x="2561967" y="1210963"/>
                </a:cubicBezTo>
                <a:cubicBezTo>
                  <a:pt x="2571676" y="1201254"/>
                  <a:pt x="2584494" y="1195184"/>
                  <a:pt x="2594919" y="1186249"/>
                </a:cubicBezTo>
                <a:cubicBezTo>
                  <a:pt x="2603764" y="1178667"/>
                  <a:pt x="2611394" y="1169774"/>
                  <a:pt x="2619632" y="1161536"/>
                </a:cubicBezTo>
                <a:cubicBezTo>
                  <a:pt x="2641410" y="1096203"/>
                  <a:pt x="2608508" y="1182629"/>
                  <a:pt x="2652583" y="1112108"/>
                </a:cubicBezTo>
                <a:cubicBezTo>
                  <a:pt x="2660420" y="1099568"/>
                  <a:pt x="2662940" y="1084381"/>
                  <a:pt x="2669059" y="1070919"/>
                </a:cubicBezTo>
                <a:cubicBezTo>
                  <a:pt x="2676682" y="1054150"/>
                  <a:pt x="2686932" y="1038595"/>
                  <a:pt x="2693773" y="1021492"/>
                </a:cubicBezTo>
                <a:cubicBezTo>
                  <a:pt x="2697978" y="1010980"/>
                  <a:pt x="2697551" y="998947"/>
                  <a:pt x="2702011" y="988541"/>
                </a:cubicBezTo>
                <a:cubicBezTo>
                  <a:pt x="2705911" y="979441"/>
                  <a:pt x="2714058" y="972682"/>
                  <a:pt x="2718486" y="963827"/>
                </a:cubicBezTo>
                <a:cubicBezTo>
                  <a:pt x="2742328" y="916142"/>
                  <a:pt x="2704591" y="961247"/>
                  <a:pt x="2751438" y="914400"/>
                </a:cubicBezTo>
                <a:cubicBezTo>
                  <a:pt x="2754184" y="906162"/>
                  <a:pt x="2754251" y="896467"/>
                  <a:pt x="2759675" y="889687"/>
                </a:cubicBezTo>
                <a:cubicBezTo>
                  <a:pt x="2768444" y="878726"/>
                  <a:pt x="2807983" y="862350"/>
                  <a:pt x="2817340" y="856736"/>
                </a:cubicBezTo>
                <a:cubicBezTo>
                  <a:pt x="2866604" y="827177"/>
                  <a:pt x="2858564" y="831987"/>
                  <a:pt x="2891481" y="799071"/>
                </a:cubicBezTo>
                <a:cubicBezTo>
                  <a:pt x="2896973" y="788087"/>
                  <a:pt x="2900818" y="776112"/>
                  <a:pt x="2907956" y="766119"/>
                </a:cubicBezTo>
                <a:cubicBezTo>
                  <a:pt x="2914727" y="756639"/>
                  <a:pt x="2927460" y="751826"/>
                  <a:pt x="2932670" y="741406"/>
                </a:cubicBezTo>
                <a:cubicBezTo>
                  <a:pt x="2953262" y="700222"/>
                  <a:pt x="2954412" y="673546"/>
                  <a:pt x="2965621" y="634314"/>
                </a:cubicBezTo>
                <a:cubicBezTo>
                  <a:pt x="2968007" y="625965"/>
                  <a:pt x="2969642" y="617191"/>
                  <a:pt x="2973859" y="609600"/>
                </a:cubicBezTo>
                <a:cubicBezTo>
                  <a:pt x="2983476" y="592291"/>
                  <a:pt x="3006811" y="560173"/>
                  <a:pt x="3006811" y="560173"/>
                </a:cubicBezTo>
                <a:cubicBezTo>
                  <a:pt x="3025727" y="484502"/>
                  <a:pt x="2998389" y="562461"/>
                  <a:pt x="3039762" y="510746"/>
                </a:cubicBezTo>
                <a:cubicBezTo>
                  <a:pt x="3045186" y="503966"/>
                  <a:pt x="3043783" y="493624"/>
                  <a:pt x="3048000" y="486033"/>
                </a:cubicBezTo>
                <a:cubicBezTo>
                  <a:pt x="3076268" y="435152"/>
                  <a:pt x="3069563" y="444198"/>
                  <a:pt x="3105665" y="420130"/>
                </a:cubicBezTo>
                <a:cubicBezTo>
                  <a:pt x="3108411" y="411892"/>
                  <a:pt x="3110019" y="403184"/>
                  <a:pt x="3113902" y="395417"/>
                </a:cubicBezTo>
                <a:cubicBezTo>
                  <a:pt x="3124891" y="373438"/>
                  <a:pt x="3166706" y="325642"/>
                  <a:pt x="3179805" y="321276"/>
                </a:cubicBezTo>
                <a:lnTo>
                  <a:pt x="3204519" y="313038"/>
                </a:lnTo>
                <a:cubicBezTo>
                  <a:pt x="3241365" y="257768"/>
                  <a:pt x="3197959" y="311920"/>
                  <a:pt x="3245708" y="280087"/>
                </a:cubicBezTo>
                <a:cubicBezTo>
                  <a:pt x="3255401" y="273625"/>
                  <a:pt x="3260237" y="261031"/>
                  <a:pt x="3270421" y="255373"/>
                </a:cubicBezTo>
                <a:cubicBezTo>
                  <a:pt x="3285602" y="246939"/>
                  <a:pt x="3305398" y="248532"/>
                  <a:pt x="3319848" y="238898"/>
                </a:cubicBezTo>
                <a:cubicBezTo>
                  <a:pt x="3421370" y="171215"/>
                  <a:pt x="3309136" y="236978"/>
                  <a:pt x="3451654" y="189471"/>
                </a:cubicBezTo>
                <a:lnTo>
                  <a:pt x="3501081" y="172995"/>
                </a:lnTo>
                <a:cubicBezTo>
                  <a:pt x="3509319" y="170249"/>
                  <a:pt x="3518569" y="169574"/>
                  <a:pt x="3525794" y="164757"/>
                </a:cubicBezTo>
                <a:cubicBezTo>
                  <a:pt x="3554269" y="145774"/>
                  <a:pt x="3551956" y="142785"/>
                  <a:pt x="3591697" y="140044"/>
                </a:cubicBezTo>
                <a:cubicBezTo>
                  <a:pt x="3657501" y="135506"/>
                  <a:pt x="3723502" y="134552"/>
                  <a:pt x="3789405" y="131806"/>
                </a:cubicBezTo>
                <a:cubicBezTo>
                  <a:pt x="3814119" y="129060"/>
                  <a:pt x="3838898" y="126854"/>
                  <a:pt x="3863546" y="123568"/>
                </a:cubicBezTo>
                <a:cubicBezTo>
                  <a:pt x="3880102" y="121360"/>
                  <a:pt x="3896287" y="116088"/>
                  <a:pt x="3912973" y="115330"/>
                </a:cubicBezTo>
                <a:cubicBezTo>
                  <a:pt x="4017247" y="110590"/>
                  <a:pt x="4121665" y="109838"/>
                  <a:pt x="4226011" y="107092"/>
                </a:cubicBezTo>
                <a:cubicBezTo>
                  <a:pt x="4247978" y="104346"/>
                  <a:pt x="4270555" y="104679"/>
                  <a:pt x="4291913" y="98854"/>
                </a:cubicBezTo>
                <a:cubicBezTo>
                  <a:pt x="4301465" y="96249"/>
                  <a:pt x="4307772" y="86807"/>
                  <a:pt x="4316627" y="82379"/>
                </a:cubicBezTo>
                <a:cubicBezTo>
                  <a:pt x="4329853" y="75766"/>
                  <a:pt x="4343652" y="70152"/>
                  <a:pt x="4357816" y="65903"/>
                </a:cubicBezTo>
                <a:cubicBezTo>
                  <a:pt x="4371227" y="61880"/>
                  <a:pt x="4385194" y="59967"/>
                  <a:pt x="4399005" y="57665"/>
                </a:cubicBezTo>
                <a:cubicBezTo>
                  <a:pt x="4459139" y="47643"/>
                  <a:pt x="4480377" y="47272"/>
                  <a:pt x="4547286" y="41190"/>
                </a:cubicBezTo>
                <a:cubicBezTo>
                  <a:pt x="4655527" y="19541"/>
                  <a:pt x="4529649" y="38605"/>
                  <a:pt x="4621427" y="41190"/>
                </a:cubicBezTo>
                <a:cubicBezTo>
                  <a:pt x="4805353" y="46371"/>
                  <a:pt x="4989384" y="46681"/>
                  <a:pt x="5173362" y="49427"/>
                </a:cubicBezTo>
                <a:cubicBezTo>
                  <a:pt x="5220043" y="46681"/>
                  <a:pt x="5266875" y="45843"/>
                  <a:pt x="5313405" y="41190"/>
                </a:cubicBezTo>
                <a:cubicBezTo>
                  <a:pt x="5322046" y="40326"/>
                  <a:pt x="5329523" y="34180"/>
                  <a:pt x="5338119" y="32952"/>
                </a:cubicBezTo>
                <a:cubicBezTo>
                  <a:pt x="5368144" y="28663"/>
                  <a:pt x="5398488" y="26955"/>
                  <a:pt x="5428735" y="24714"/>
                </a:cubicBezTo>
                <a:cubicBezTo>
                  <a:pt x="5799553" y="-2755"/>
                  <a:pt x="5361929" y="33027"/>
                  <a:pt x="5659394" y="8238"/>
                </a:cubicBezTo>
                <a:cubicBezTo>
                  <a:pt x="5673124" y="5492"/>
                  <a:pt x="5686581" y="0"/>
                  <a:pt x="5700583" y="0"/>
                </a:cubicBezTo>
                <a:cubicBezTo>
                  <a:pt x="5879045" y="0"/>
                  <a:pt x="5750115" y="4858"/>
                  <a:pt x="5848865" y="16476"/>
                </a:cubicBezTo>
                <a:cubicBezTo>
                  <a:pt x="5881704" y="20339"/>
                  <a:pt x="5914768" y="21968"/>
                  <a:pt x="5947719" y="24714"/>
                </a:cubicBezTo>
                <a:cubicBezTo>
                  <a:pt x="6010171" y="45532"/>
                  <a:pt x="5979779" y="41190"/>
                  <a:pt x="6038335" y="4119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Connector 17"/>
          <p:cNvCxnSpPr>
            <a:stCxn id="9" idx="1"/>
            <a:endCxn id="10" idx="21"/>
          </p:cNvCxnSpPr>
          <p:nvPr/>
        </p:nvCxnSpPr>
        <p:spPr>
          <a:xfrm>
            <a:off x="2858530" y="4464908"/>
            <a:ext cx="2133600" cy="6096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endCxn id="10" idx="72"/>
          </p:cNvCxnSpPr>
          <p:nvPr/>
        </p:nvCxnSpPr>
        <p:spPr>
          <a:xfrm>
            <a:off x="5861222" y="3665838"/>
            <a:ext cx="2376616" cy="9885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10" idx="21"/>
          </p:cNvCxnSpPr>
          <p:nvPr/>
        </p:nvCxnSpPr>
        <p:spPr>
          <a:xfrm flipH="1">
            <a:off x="4992130" y="3665838"/>
            <a:ext cx="869092" cy="14086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endCxn id="9" idx="54"/>
          </p:cNvCxnSpPr>
          <p:nvPr/>
        </p:nvCxnSpPr>
        <p:spPr>
          <a:xfrm flipH="1" flipV="1">
            <a:off x="5708822" y="3352800"/>
            <a:ext cx="152400" cy="313038"/>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5865342" y="3680018"/>
            <a:ext cx="148280" cy="298858"/>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endCxn id="9" idx="20"/>
          </p:cNvCxnSpPr>
          <p:nvPr/>
        </p:nvCxnSpPr>
        <p:spPr>
          <a:xfrm flipH="1" flipV="1">
            <a:off x="4819135" y="4497859"/>
            <a:ext cx="168875" cy="574353"/>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150368" y="5416212"/>
            <a:ext cx="3098459" cy="1200329"/>
          </a:xfrm>
          <a:prstGeom prst="rect">
            <a:avLst/>
          </a:prstGeom>
          <a:noFill/>
        </p:spPr>
        <p:txBody>
          <a:bodyPr wrap="square" rtlCol="0">
            <a:spAutoFit/>
          </a:bodyPr>
          <a:lstStyle/>
          <a:p>
            <a:r>
              <a:rPr lang="en-GB" dirty="0" smtClean="0"/>
              <a:t>2. When survex plots a left from a point, it’ll do it in the direction that bisects the angle centrelines attached to it. </a:t>
            </a:r>
            <a:endParaRPr lang="en-GB" dirty="0"/>
          </a:p>
        </p:txBody>
      </p:sp>
      <p:sp>
        <p:nvSpPr>
          <p:cNvPr id="55" name="TextBox 54"/>
          <p:cNvSpPr txBox="1"/>
          <p:nvPr/>
        </p:nvSpPr>
        <p:spPr>
          <a:xfrm>
            <a:off x="7031234" y="4552213"/>
            <a:ext cx="3558746" cy="1477328"/>
          </a:xfrm>
          <a:prstGeom prst="rect">
            <a:avLst/>
          </a:prstGeom>
          <a:noFill/>
        </p:spPr>
        <p:txBody>
          <a:bodyPr wrap="square" rtlCol="0">
            <a:spAutoFit/>
          </a:bodyPr>
          <a:lstStyle/>
          <a:p>
            <a:r>
              <a:rPr lang="en-GB" dirty="0" smtClean="0"/>
              <a:t>3. Therefore it is important to take this in to take this into account when taking LRUD’s in a cave, especially if  the angles in the centreline get really big/small</a:t>
            </a:r>
            <a:endParaRPr lang="en-GB" dirty="0"/>
          </a:p>
        </p:txBody>
      </p:sp>
      <p:sp>
        <p:nvSpPr>
          <p:cNvPr id="57" name="Rectangle 56"/>
          <p:cNvSpPr/>
          <p:nvPr/>
        </p:nvSpPr>
        <p:spPr>
          <a:xfrm>
            <a:off x="6719146" y="2400279"/>
            <a:ext cx="1451166" cy="461665"/>
          </a:xfrm>
          <a:prstGeom prst="rect">
            <a:avLst/>
          </a:prstGeom>
        </p:spPr>
        <p:txBody>
          <a:bodyPr wrap="none">
            <a:spAutoFit/>
          </a:bodyPr>
          <a:lstStyle/>
          <a:p>
            <a:r>
              <a:rPr lang="en-GB" sz="2400" b="1" u="sng" dirty="0" smtClean="0">
                <a:effectLst>
                  <a:outerShdw blurRad="38100" dist="38100" dir="2700000" algn="tl">
                    <a:srgbClr val="000000">
                      <a:alpha val="43137"/>
                    </a:srgbClr>
                  </a:outerShdw>
                </a:effectLst>
              </a:rPr>
              <a:t>Plan View</a:t>
            </a:r>
            <a:endParaRPr lang="en-GB" sz="2400" b="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599544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506</TotalTime>
  <Words>1471</Words>
  <Application>Microsoft Office PowerPoint</Application>
  <PresentationFormat>Widescreen</PresentationFormat>
  <Paragraphs>149</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How To Create A Survex File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create a survex file</dc:title>
  <dc:creator>Brendan Hall</dc:creator>
  <cp:lastModifiedBy>Brendan Hall</cp:lastModifiedBy>
  <cp:revision>55</cp:revision>
  <dcterms:created xsi:type="dcterms:W3CDTF">2015-10-27T21:17:35Z</dcterms:created>
  <dcterms:modified xsi:type="dcterms:W3CDTF">2015-11-16T21:50:53Z</dcterms:modified>
</cp:coreProperties>
</file>